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1"/>
  </p:notesMasterIdLst>
  <p:sldIdLst>
    <p:sldId id="256" r:id="rId2"/>
    <p:sldId id="315" r:id="rId3"/>
    <p:sldId id="258" r:id="rId4"/>
    <p:sldId id="298" r:id="rId5"/>
    <p:sldId id="299" r:id="rId6"/>
    <p:sldId id="297" r:id="rId7"/>
    <p:sldId id="263" r:id="rId8"/>
    <p:sldId id="268" r:id="rId9"/>
    <p:sldId id="317" r:id="rId10"/>
    <p:sldId id="319" r:id="rId11"/>
    <p:sldId id="300" r:id="rId12"/>
    <p:sldId id="301" r:id="rId13"/>
    <p:sldId id="302" r:id="rId14"/>
    <p:sldId id="303" r:id="rId15"/>
    <p:sldId id="308" r:id="rId16"/>
    <p:sldId id="304" r:id="rId17"/>
    <p:sldId id="307" r:id="rId18"/>
    <p:sldId id="306" r:id="rId19"/>
    <p:sldId id="305" r:id="rId20"/>
    <p:sldId id="281" r:id="rId21"/>
    <p:sldId id="320" r:id="rId22"/>
    <p:sldId id="282" r:id="rId23"/>
    <p:sldId id="283" r:id="rId24"/>
    <p:sldId id="285" r:id="rId25"/>
    <p:sldId id="316" r:id="rId26"/>
    <p:sldId id="290" r:id="rId27"/>
    <p:sldId id="291" r:id="rId28"/>
    <p:sldId id="312" r:id="rId29"/>
    <p:sldId id="313" r:id="rId30"/>
  </p:sldIdLst>
  <p:sldSz cx="9144000" cy="914400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AC7"/>
    <a:srgbClr val="FEF4E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6" autoAdjust="0"/>
    <p:restoredTop sz="94660"/>
  </p:normalViewPr>
  <p:slideViewPr>
    <p:cSldViewPr>
      <p:cViewPr>
        <p:scale>
          <a:sx n="90" d="100"/>
          <a:sy n="90" d="100"/>
        </p:scale>
        <p:origin x="-2226" y="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S:\PUBLICK\1_UPRAV\Teplova\&#1041;&#1102;&#1076;&#1078;&#1077;&#1090;%2021\&#1041;&#1102;&#1076;&#1078;&#1077;&#1090;%20&#1076;&#1083;&#1103;%20&#1075;&#1088;&#1072;&#1078;&#1076;&#1072;&#1085;\&#1089;&#1083;&#1072;&#1081;&#1076;%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S:\PUBLICK\1_UPRAV\Teplova\&#1041;&#1102;&#1076;&#1078;&#1077;&#1090;%2021\&#1041;&#1102;&#1076;&#1078;&#1077;&#1090;%20&#1076;&#1083;&#1103;%20&#1075;&#1088;&#1072;&#1078;&#1076;&#1072;&#1085;\&#1089;&#1083;&#1072;&#1081;&#1076;%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S:\PUBLICK\1_UPRAV\Teplova\&#1041;&#1102;&#1076;&#1078;&#1077;&#1090;%2021\&#1041;&#1102;&#1076;&#1078;&#1077;&#1090;%20&#1076;&#1083;&#1103;%20&#1075;&#1088;&#1072;&#1078;&#1076;&#1072;&#1085;\&#1089;&#1083;&#1072;&#1081;&#1076;%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S:\PUBLICK\1_UPRAV\Teplova\&#1041;&#1102;&#1076;&#1078;&#1077;&#1090;%2021\&#1041;&#1102;&#1076;&#1078;&#1077;&#1090;%20&#1076;&#1083;&#1103;%20&#1075;&#1088;&#1072;&#1078;&#1076;&#1072;&#1085;\&#1089;&#1083;&#1072;&#1081;&#1076;%2018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S:\PUBLICK\1_UPRAV\Teplova\&#1041;&#1102;&#1076;&#1078;&#1077;&#1090;%2021\&#1041;&#1102;&#1076;&#1078;&#1077;&#1090;%20&#1076;&#1083;&#1103;%20&#1075;&#1088;&#1072;&#1078;&#1076;&#1072;&#1085;\&#1089;&#1083;&#1072;&#1081;&#1076;%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88138409304339E-2"/>
          <c:y val="1.3888888888888888E-2"/>
          <c:w val="0.87609622191721448"/>
          <c:h val="0.97222222222222221"/>
        </c:manualLayout>
      </c:layout>
      <c:doughnutChart>
        <c:varyColors val="1"/>
        <c:ser>
          <c:idx val="0"/>
          <c:order val="0"/>
          <c:val>
            <c:numRef>
              <c:f>'2019фд'!$B$1:$B$8</c:f>
              <c:numCache>
                <c:formatCode>0.0</c:formatCode>
                <c:ptCount val="8"/>
                <c:pt idx="0">
                  <c:v>1017.5952906900001</c:v>
                </c:pt>
                <c:pt idx="1">
                  <c:v>502.83276348999999</c:v>
                </c:pt>
                <c:pt idx="2">
                  <c:v>990.72275008000008</c:v>
                </c:pt>
                <c:pt idx="3">
                  <c:v>4179.54702335</c:v>
                </c:pt>
                <c:pt idx="4">
                  <c:v>586.53495134000002</c:v>
                </c:pt>
                <c:pt idx="5">
                  <c:v>221.11674403999999</c:v>
                </c:pt>
                <c:pt idx="6">
                  <c:v>447.95622426</c:v>
                </c:pt>
                <c:pt idx="7">
                  <c:v>141.19999999999999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428571428571425E-2"/>
          <c:y val="3.1531531531531529E-2"/>
          <c:w val="0.82539682539682535"/>
          <c:h val="0.93693693693693691"/>
        </c:manualLayout>
      </c:layout>
      <c:doughnutChart>
        <c:varyColors val="1"/>
        <c:ser>
          <c:idx val="2"/>
          <c:order val="2"/>
          <c:cat>
            <c:strRef>
              <c:f>'2020д'!$A$1:$A$8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'2020д'!$D$1:$D$8</c:f>
              <c:numCache>
                <c:formatCode>0.0</c:formatCode>
                <c:ptCount val="8"/>
                <c:pt idx="0">
                  <c:v>1093.2199136500001</c:v>
                </c:pt>
                <c:pt idx="1">
                  <c:v>392.36106670999999</c:v>
                </c:pt>
                <c:pt idx="2">
                  <c:v>935.23648679999997</c:v>
                </c:pt>
                <c:pt idx="3">
                  <c:v>4098.72183012</c:v>
                </c:pt>
                <c:pt idx="4">
                  <c:v>562.58188156000006</c:v>
                </c:pt>
                <c:pt idx="5">
                  <c:v>235.83597693999999</c:v>
                </c:pt>
                <c:pt idx="6">
                  <c:v>532.48946208999996</c:v>
                </c:pt>
                <c:pt idx="7">
                  <c:v>167.9</c:v>
                </c:pt>
              </c:numCache>
            </c:numRef>
          </c:val>
        </c:ser>
        <c:ser>
          <c:idx val="1"/>
          <c:order val="1"/>
          <c:cat>
            <c:strRef>
              <c:f>'2020д'!$A$1:$A$8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'2020д'!$C$1:$C$8</c:f>
            </c:numRef>
          </c:val>
        </c:ser>
        <c:ser>
          <c:idx val="0"/>
          <c:order val="0"/>
          <c:cat>
            <c:strRef>
              <c:f>'2020д'!$A$1:$A$8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'2020д'!$B$1:$B$8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99637719198143715"/>
        </c:manualLayout>
      </c:layout>
      <c:doughnutChart>
        <c:varyColors val="1"/>
        <c:ser>
          <c:idx val="3"/>
          <c:order val="3"/>
          <c:cat>
            <c:strRef>
              <c:f>'2021д'!$A$2:$A$9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'2021д'!$E$2:$E$9</c:f>
              <c:numCache>
                <c:formatCode>0.0</c:formatCode>
                <c:ptCount val="8"/>
                <c:pt idx="0">
                  <c:v>1068.9664</c:v>
                </c:pt>
                <c:pt idx="1">
                  <c:v>350.32172000000003</c:v>
                </c:pt>
                <c:pt idx="2">
                  <c:v>939.41520000000003</c:v>
                </c:pt>
                <c:pt idx="3">
                  <c:v>4052.74114409</c:v>
                </c:pt>
                <c:pt idx="4">
                  <c:v>519.76491999999996</c:v>
                </c:pt>
                <c:pt idx="5">
                  <c:v>229.92158212999999</c:v>
                </c:pt>
                <c:pt idx="6">
                  <c:v>452.54795999999999</c:v>
                </c:pt>
                <c:pt idx="7">
                  <c:v>101.4</c:v>
                </c:pt>
              </c:numCache>
            </c:numRef>
          </c:val>
        </c:ser>
        <c:ser>
          <c:idx val="2"/>
          <c:order val="2"/>
          <c:cat>
            <c:strRef>
              <c:f>'2021д'!$A$2:$A$9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'2021д'!$D$2:$D$9</c:f>
            </c:numRef>
          </c:val>
        </c:ser>
        <c:ser>
          <c:idx val="1"/>
          <c:order val="1"/>
          <c:cat>
            <c:strRef>
              <c:f>'2021д'!$A$2:$A$9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'2021д'!$C$2:$C$9</c:f>
            </c:numRef>
          </c:val>
        </c:ser>
        <c:ser>
          <c:idx val="0"/>
          <c:order val="0"/>
          <c:cat>
            <c:strRef>
              <c:f>'2021д'!$A$2:$A$9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'2021д'!$B$2:$B$9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01262305184302E-2"/>
          <c:y val="4.9913904074092651E-2"/>
          <c:w val="0.91713865180389398"/>
          <c:h val="0.90197736429443132"/>
        </c:manualLayout>
      </c:layout>
      <c:doughnutChart>
        <c:varyColors val="1"/>
        <c:ser>
          <c:idx val="4"/>
          <c:order val="4"/>
          <c:cat>
            <c:strRef>
              <c:f>'2022д'!$A$1:$A$8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'2022д'!$F$1:$F$8</c:f>
              <c:numCache>
                <c:formatCode>0.0</c:formatCode>
                <c:ptCount val="8"/>
                <c:pt idx="0">
                  <c:v>910.97730000000001</c:v>
                </c:pt>
                <c:pt idx="1">
                  <c:v>394.63893000000002</c:v>
                </c:pt>
                <c:pt idx="2">
                  <c:v>1287.27475</c:v>
                </c:pt>
                <c:pt idx="3">
                  <c:v>4122.20766</c:v>
                </c:pt>
                <c:pt idx="4">
                  <c:v>519.87440000000004</c:v>
                </c:pt>
                <c:pt idx="5">
                  <c:v>218.89034799999999</c:v>
                </c:pt>
                <c:pt idx="6">
                  <c:v>410.15847000000002</c:v>
                </c:pt>
                <c:pt idx="7">
                  <c:v>93.8</c:v>
                </c:pt>
              </c:numCache>
            </c:numRef>
          </c:val>
        </c:ser>
        <c:ser>
          <c:idx val="3"/>
          <c:order val="3"/>
          <c:cat>
            <c:strRef>
              <c:f>'2022д'!$A$1:$A$8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'2022д'!$E$1:$E$8</c:f>
            </c:numRef>
          </c:val>
        </c:ser>
        <c:ser>
          <c:idx val="2"/>
          <c:order val="2"/>
          <c:cat>
            <c:strRef>
              <c:f>'2022д'!$A$1:$A$8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'2022д'!$D$1:$D$8</c:f>
            </c:numRef>
          </c:val>
        </c:ser>
        <c:ser>
          <c:idx val="1"/>
          <c:order val="1"/>
          <c:cat>
            <c:strRef>
              <c:f>'2022д'!$A$1:$A$8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'2022д'!$C$1:$C$8</c:f>
            </c:numRef>
          </c:val>
        </c:ser>
        <c:ser>
          <c:idx val="0"/>
          <c:order val="0"/>
          <c:cat>
            <c:strRef>
              <c:f>'2022д'!$A$1:$A$8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'2022д'!$B$1:$B$8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95238095238095"/>
          <c:y val="2.7777777777777776E-2"/>
          <c:w val="0.82539682539682535"/>
          <c:h val="0.96296296296296291"/>
        </c:manualLayout>
      </c:layout>
      <c:doughnutChart>
        <c:varyColors val="1"/>
        <c:ser>
          <c:idx val="0"/>
          <c:order val="0"/>
          <c:val>
            <c:numRef>
              <c:f>'2023д'!$G$1:$G$8</c:f>
              <c:numCache>
                <c:formatCode>0.0</c:formatCode>
                <c:ptCount val="8"/>
                <c:pt idx="0">
                  <c:v>909.86530000000005</c:v>
                </c:pt>
                <c:pt idx="1">
                  <c:v>340.10653000000002</c:v>
                </c:pt>
                <c:pt idx="2">
                  <c:v>1334.6208099999999</c:v>
                </c:pt>
                <c:pt idx="3">
                  <c:v>3962.9275899999998</c:v>
                </c:pt>
                <c:pt idx="4">
                  <c:v>515.29731000000004</c:v>
                </c:pt>
                <c:pt idx="5">
                  <c:v>222.51602207999997</c:v>
                </c:pt>
                <c:pt idx="6">
                  <c:v>479.5222</c:v>
                </c:pt>
                <c:pt idx="7">
                  <c:v>93.6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0.29358</cdr:x>
      <cdr:y>0.29795</cdr:y>
    </cdr:from>
    <cdr:to>
      <cdr:x>0.70948</cdr:x>
      <cdr:y>0.70205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817349"/>
          <a:ext cx="1295400" cy="1108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2019г. </a:t>
          </a:r>
        </a:p>
        <a:p xmlns:a="http://schemas.openxmlformats.org/drawingml/2006/main">
          <a:pPr algn="ctr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Факт</a:t>
          </a:r>
        </a:p>
        <a:p xmlns:a="http://schemas.openxmlformats.org/drawingml/2006/main">
          <a:pPr algn="ctr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8 087,5</a:t>
          </a:r>
        </a:p>
        <a:p xmlns:a="http://schemas.openxmlformats.org/drawingml/2006/main">
          <a:pPr algn="ctr"/>
          <a:r>
            <a:rPr lang="ru-RU" sz="1500" b="1" dirty="0" err="1">
              <a:latin typeface="Arial" panose="020B0604020202020204" pitchFamily="34" charset="0"/>
              <a:cs typeface="Arial" panose="020B0604020202020204" pitchFamily="34" charset="0"/>
            </a:rPr>
            <a:t>м</a:t>
          </a:r>
          <a:r>
            <a:rPr lang="ru-RU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лн.руб</a:t>
          </a:r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.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0.31548</cdr:x>
      <cdr:y>0.33333</cdr:y>
    </cdr:from>
    <cdr:to>
      <cdr:x>0.74405</cdr:x>
      <cdr:y>0.75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50" y="914400"/>
          <a:ext cx="13716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2023 г.</a:t>
          </a:r>
        </a:p>
        <a:p xmlns:a="http://schemas.openxmlformats.org/drawingml/2006/main">
          <a:pPr algn="ctr"/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7 858,5</a:t>
          </a:r>
        </a:p>
        <a:p xmlns:a="http://schemas.openxmlformats.org/drawingml/2006/main">
          <a:pPr algn="ctr"/>
          <a:r>
            <a:rPr lang="ru-RU" sz="1500" b="1" dirty="0" err="1">
              <a:latin typeface="Arial" panose="020B0604020202020204" pitchFamily="34" charset="0"/>
              <a:cs typeface="Arial" panose="020B0604020202020204" pitchFamily="34" charset="0"/>
            </a:rPr>
            <a:t>м</a:t>
          </a:r>
          <a:r>
            <a:rPr lang="ru-RU" sz="1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лн.руб</a:t>
          </a:r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3FDB1A-B2DC-4695-A6DE-14DFA62B388B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89350" y="509588"/>
            <a:ext cx="25495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1E526E-A4AD-43D0-A473-BACC27461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2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ED9BBA-775E-4D23-9F80-72E177242FF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5D0E-E12F-4731-BEE6-1EDA2873769E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FF66D-BE94-43ED-9F98-3E71E6BD20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B736-693F-4ACE-B0BB-6E8A45E19A83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2DB57-0670-46D2-968A-75387F9B93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88951"/>
            <a:ext cx="2057400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88951"/>
            <a:ext cx="6019800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9334-7C14-4843-B8E0-B46A01521A46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00808-CFCE-467E-A366-F01481C7F8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51F345-0D12-42E8-B219-B834CD58D2E7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D28E27"/>
                </a:solidFill>
                <a:latin typeface="Arial" charset="0"/>
              </a:defRPr>
            </a:lvl1pPr>
          </a:lstStyle>
          <a:p>
            <a:fld id="{BFB5CE50-899D-4084-99D6-3CBB4C4EE1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1506-DA7E-47FC-A2AA-C83BD509E47C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F4105-220D-462C-A570-C34ED43979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4F2F-27CD-4C16-85F7-9445F091EB9E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18207-F959-4B0C-BA65-EA598D6C11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44801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44801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D03F-B291-4142-BC72-1C4CC9EADE69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B1EF1-F442-43A7-90C6-38BA7AB0DA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C9BE-8095-4470-B25C-17BEAB2B15CF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42742-5F17-4029-A8EC-F3A60D7D59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9DB8-E9B0-4109-A33E-C34C47368204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C2A92-D370-497E-9469-DEBFA465B7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8EAD-AC80-4B7E-9A22-4363CBF8968F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03289-7DD7-4822-A59A-F5E6C32E2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49846-9736-42A5-ACE7-2B98E34E471A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B1FFF-812B-4A82-B504-463A9FCCC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5863-0871-4018-9E83-F8F791EC290A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42388-5905-414B-B367-9E2478C909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66713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663"/>
            <a:ext cx="2133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1C091-99DF-4D34-8F23-8316955B7998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663"/>
            <a:ext cx="2895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663"/>
            <a:ext cx="21336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F8BC272-96D9-419F-8A43-6FDA1035AAC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  <p:sldLayoutId id="214748373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6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chart" Target="../charts/chart2.xml"/><Relationship Id="rId7" Type="http://schemas.openxmlformats.org/officeDocument/2006/relationships/image" Target="../media/image6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emf"/><Relationship Id="rId5" Type="http://schemas.openxmlformats.org/officeDocument/2006/relationships/image" Target="../media/image82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4"/>
          <p:cNvSpPr>
            <a:spLocks noChangeArrowheads="1"/>
          </p:cNvSpPr>
          <p:nvPr/>
        </p:nvSpPr>
        <p:spPr bwMode="auto">
          <a:xfrm>
            <a:off x="5091113" y="2001838"/>
            <a:ext cx="798512" cy="825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2" name="object 6"/>
          <p:cNvSpPr>
            <a:spLocks noChangeArrowheads="1"/>
          </p:cNvSpPr>
          <p:nvPr/>
        </p:nvSpPr>
        <p:spPr bwMode="auto">
          <a:xfrm>
            <a:off x="5489575" y="2628900"/>
            <a:ext cx="722313" cy="742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object 8"/>
          <p:cNvSpPr>
            <a:spLocks noChangeArrowheads="1"/>
          </p:cNvSpPr>
          <p:nvPr/>
        </p:nvSpPr>
        <p:spPr bwMode="auto">
          <a:xfrm>
            <a:off x="6059488" y="3178175"/>
            <a:ext cx="722312" cy="742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object 15"/>
          <p:cNvSpPr>
            <a:spLocks noChangeArrowheads="1"/>
          </p:cNvSpPr>
          <p:nvPr/>
        </p:nvSpPr>
        <p:spPr bwMode="auto">
          <a:xfrm>
            <a:off x="8266113" y="4857750"/>
            <a:ext cx="568325" cy="584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object 31"/>
          <p:cNvSpPr>
            <a:spLocks noChangeArrowheads="1"/>
          </p:cNvSpPr>
          <p:nvPr/>
        </p:nvSpPr>
        <p:spPr bwMode="auto">
          <a:xfrm>
            <a:off x="501650" y="215900"/>
            <a:ext cx="1098550" cy="14874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7" name="Picture 2" descr="ДмитровГО-полный_УТ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0625" y="215900"/>
            <a:ext cx="1090613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86957" y="2370419"/>
            <a:ext cx="5812253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«БЮДЖЕТ ДЛЯ ГРАЖДАН»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0584" y="3022172"/>
            <a:ext cx="7871037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основании проекта решения Совета депутатов Дмитровского городского округа Московской области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70" name="Прямоугольник 8"/>
          <p:cNvSpPr>
            <a:spLocks noChangeArrowheads="1"/>
          </p:cNvSpPr>
          <p:nvPr/>
        </p:nvSpPr>
        <p:spPr bwMode="auto">
          <a:xfrm>
            <a:off x="390525" y="3762375"/>
            <a:ext cx="8131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«Об утверждении бюджета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Дмитровского городского округа Московской области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на 202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и 202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годов»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5371" name="TextBox 9"/>
          <p:cNvSpPr txBox="1">
            <a:spLocks noChangeArrowheads="1"/>
          </p:cNvSpPr>
          <p:nvPr/>
        </p:nvSpPr>
        <p:spPr bwMode="auto">
          <a:xfrm>
            <a:off x="865188" y="7908925"/>
            <a:ext cx="7656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Подготовлен Финансовым управлением администрации </a:t>
            </a:r>
          </a:p>
          <a:p>
            <a:pPr algn="ctr"/>
            <a:r>
              <a:rPr lang="ru-RU">
                <a:latin typeface="Calibri" pitchFamily="34" charset="0"/>
              </a:rPr>
              <a:t>Дмитровского городского округа Московской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2"/>
          <p:cNvSpPr>
            <a:spLocks noChangeArrowheads="1"/>
          </p:cNvSpPr>
          <p:nvPr/>
        </p:nvSpPr>
        <p:spPr bwMode="auto">
          <a:xfrm>
            <a:off x="514350" y="1046163"/>
            <a:ext cx="8629650" cy="19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8" name="object 3"/>
          <p:cNvSpPr>
            <a:spLocks noChangeArrowheads="1"/>
          </p:cNvSpPr>
          <p:nvPr/>
        </p:nvSpPr>
        <p:spPr bwMode="auto">
          <a:xfrm>
            <a:off x="757238" y="149225"/>
            <a:ext cx="7840662" cy="665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9" name="object 4"/>
          <p:cNvSpPr>
            <a:spLocks noChangeArrowheads="1"/>
          </p:cNvSpPr>
          <p:nvPr/>
        </p:nvSpPr>
        <p:spPr bwMode="auto">
          <a:xfrm>
            <a:off x="8056563" y="149225"/>
            <a:ext cx="646112" cy="6651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object 5"/>
          <p:cNvSpPr>
            <a:spLocks noChangeArrowheads="1"/>
          </p:cNvSpPr>
          <p:nvPr/>
        </p:nvSpPr>
        <p:spPr bwMode="auto">
          <a:xfrm>
            <a:off x="1006475" y="388938"/>
            <a:ext cx="7307263" cy="3698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object 6"/>
          <p:cNvSpPr>
            <a:spLocks/>
          </p:cNvSpPr>
          <p:nvPr/>
        </p:nvSpPr>
        <p:spPr bwMode="auto">
          <a:xfrm>
            <a:off x="625475" y="1701800"/>
            <a:ext cx="3232150" cy="828675"/>
          </a:xfrm>
          <a:custGeom>
            <a:avLst/>
            <a:gdLst/>
            <a:ahLst/>
            <a:cxnLst>
              <a:cxn ang="0">
                <a:pos x="3231870" y="0"/>
              </a:cxn>
              <a:cxn ang="0">
                <a:pos x="414972" y="0"/>
              </a:cxn>
              <a:cxn ang="0">
                <a:pos x="0" y="414909"/>
              </a:cxn>
              <a:cxn ang="0">
                <a:pos x="414972" y="829945"/>
              </a:cxn>
              <a:cxn ang="0">
                <a:pos x="3231870" y="829945"/>
              </a:cxn>
              <a:cxn ang="0">
                <a:pos x="3231870" y="0"/>
              </a:cxn>
            </a:cxnLst>
            <a:rect l="0" t="0" r="r" b="b"/>
            <a:pathLst>
              <a:path w="3232150" h="829944">
                <a:moveTo>
                  <a:pt x="3231870" y="0"/>
                </a:moveTo>
                <a:lnTo>
                  <a:pt x="414972" y="0"/>
                </a:lnTo>
                <a:lnTo>
                  <a:pt x="0" y="414909"/>
                </a:lnTo>
                <a:lnTo>
                  <a:pt x="414972" y="829945"/>
                </a:lnTo>
                <a:lnTo>
                  <a:pt x="3231870" y="829945"/>
                </a:lnTo>
                <a:lnTo>
                  <a:pt x="3231870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2" name="object 10"/>
          <p:cNvSpPr>
            <a:spLocks/>
          </p:cNvSpPr>
          <p:nvPr/>
        </p:nvSpPr>
        <p:spPr bwMode="auto">
          <a:xfrm>
            <a:off x="209550" y="1701800"/>
            <a:ext cx="830263" cy="828675"/>
          </a:xfrm>
          <a:custGeom>
            <a:avLst/>
            <a:gdLst/>
            <a:ahLst/>
            <a:cxnLst>
              <a:cxn ang="0">
                <a:pos x="0" y="414909"/>
              </a:cxn>
              <a:cxn ang="0">
                <a:pos x="2791" y="366529"/>
              </a:cxn>
              <a:cxn ang="0">
                <a:pos x="10959" y="319786"/>
              </a:cxn>
              <a:cxn ang="0">
                <a:pos x="24192" y="274993"/>
              </a:cxn>
              <a:cxn ang="0">
                <a:pos x="42178" y="232459"/>
              </a:cxn>
              <a:cxn ang="0">
                <a:pos x="64605" y="192498"/>
              </a:cxn>
              <a:cxn ang="0">
                <a:pos x="91164" y="155421"/>
              </a:cxn>
              <a:cxn ang="0">
                <a:pos x="121542" y="121538"/>
              </a:cxn>
              <a:cxn ang="0">
                <a:pos x="155427" y="91163"/>
              </a:cxn>
              <a:cxn ang="0">
                <a:pos x="192510" y="64606"/>
              </a:cxn>
              <a:cxn ang="0">
                <a:pos x="232477" y="42178"/>
              </a:cxn>
              <a:cxn ang="0">
                <a:pos x="275018" y="24192"/>
              </a:cxn>
              <a:cxn ang="0">
                <a:pos x="319822" y="10960"/>
              </a:cxn>
              <a:cxn ang="0">
                <a:pos x="366577" y="2791"/>
              </a:cxn>
              <a:cxn ang="0">
                <a:pos x="414972" y="0"/>
              </a:cxn>
              <a:cxn ang="0">
                <a:pos x="463367" y="2791"/>
              </a:cxn>
              <a:cxn ang="0">
                <a:pos x="510122" y="10960"/>
              </a:cxn>
              <a:cxn ang="0">
                <a:pos x="554926" y="24192"/>
              </a:cxn>
              <a:cxn ang="0">
                <a:pos x="597467" y="42178"/>
              </a:cxn>
              <a:cxn ang="0">
                <a:pos x="637434" y="64606"/>
              </a:cxn>
              <a:cxn ang="0">
                <a:pos x="674517" y="91163"/>
              </a:cxn>
              <a:cxn ang="0">
                <a:pos x="708402" y="121538"/>
              </a:cxn>
              <a:cxn ang="0">
                <a:pos x="738780" y="155421"/>
              </a:cxn>
              <a:cxn ang="0">
                <a:pos x="765339" y="192498"/>
              </a:cxn>
              <a:cxn ang="0">
                <a:pos x="787766" y="232459"/>
              </a:cxn>
              <a:cxn ang="0">
                <a:pos x="805752" y="274993"/>
              </a:cxn>
              <a:cxn ang="0">
                <a:pos x="818985" y="319786"/>
              </a:cxn>
              <a:cxn ang="0">
                <a:pos x="827153" y="366529"/>
              </a:cxn>
              <a:cxn ang="0">
                <a:pos x="829944" y="414909"/>
              </a:cxn>
              <a:cxn ang="0">
                <a:pos x="827153" y="463314"/>
              </a:cxn>
              <a:cxn ang="0">
                <a:pos x="818985" y="510078"/>
              </a:cxn>
              <a:cxn ang="0">
                <a:pos x="805752" y="554890"/>
              </a:cxn>
              <a:cxn ang="0">
                <a:pos x="787766" y="597438"/>
              </a:cxn>
              <a:cxn ang="0">
                <a:pos x="765339" y="637412"/>
              </a:cxn>
              <a:cxn ang="0">
                <a:pos x="738780" y="674499"/>
              </a:cxn>
              <a:cxn ang="0">
                <a:pos x="708402" y="708390"/>
              </a:cxn>
              <a:cxn ang="0">
                <a:pos x="674517" y="738771"/>
              </a:cxn>
              <a:cxn ang="0">
                <a:pos x="637434" y="765333"/>
              </a:cxn>
              <a:cxn ang="0">
                <a:pos x="597467" y="787763"/>
              </a:cxn>
              <a:cxn ang="0">
                <a:pos x="554926" y="805750"/>
              </a:cxn>
              <a:cxn ang="0">
                <a:pos x="510122" y="818984"/>
              </a:cxn>
              <a:cxn ang="0">
                <a:pos x="463367" y="827152"/>
              </a:cxn>
              <a:cxn ang="0">
                <a:pos x="414972" y="829945"/>
              </a:cxn>
              <a:cxn ang="0">
                <a:pos x="366577" y="827152"/>
              </a:cxn>
              <a:cxn ang="0">
                <a:pos x="319822" y="818984"/>
              </a:cxn>
              <a:cxn ang="0">
                <a:pos x="275018" y="805750"/>
              </a:cxn>
              <a:cxn ang="0">
                <a:pos x="232477" y="787763"/>
              </a:cxn>
              <a:cxn ang="0">
                <a:pos x="192510" y="765333"/>
              </a:cxn>
              <a:cxn ang="0">
                <a:pos x="155427" y="738771"/>
              </a:cxn>
              <a:cxn ang="0">
                <a:pos x="121542" y="708390"/>
              </a:cxn>
              <a:cxn ang="0">
                <a:pos x="91164" y="674499"/>
              </a:cxn>
              <a:cxn ang="0">
                <a:pos x="64605" y="637412"/>
              </a:cxn>
              <a:cxn ang="0">
                <a:pos x="42178" y="597438"/>
              </a:cxn>
              <a:cxn ang="0">
                <a:pos x="24192" y="554890"/>
              </a:cxn>
              <a:cxn ang="0">
                <a:pos x="10959" y="510078"/>
              </a:cxn>
              <a:cxn ang="0">
                <a:pos x="2791" y="463314"/>
              </a:cxn>
              <a:cxn ang="0">
                <a:pos x="0" y="414909"/>
              </a:cxn>
            </a:cxnLst>
            <a:rect l="0" t="0" r="r" b="b"/>
            <a:pathLst>
              <a:path w="829944" h="829944">
                <a:moveTo>
                  <a:pt x="0" y="414909"/>
                </a:moveTo>
                <a:lnTo>
                  <a:pt x="2791" y="366529"/>
                </a:lnTo>
                <a:lnTo>
                  <a:pt x="10959" y="319786"/>
                </a:lnTo>
                <a:lnTo>
                  <a:pt x="24192" y="274993"/>
                </a:lnTo>
                <a:lnTo>
                  <a:pt x="42178" y="232459"/>
                </a:lnTo>
                <a:lnTo>
                  <a:pt x="64605" y="192498"/>
                </a:lnTo>
                <a:lnTo>
                  <a:pt x="91164" y="155421"/>
                </a:lnTo>
                <a:lnTo>
                  <a:pt x="121542" y="121538"/>
                </a:lnTo>
                <a:lnTo>
                  <a:pt x="155427" y="91163"/>
                </a:lnTo>
                <a:lnTo>
                  <a:pt x="192510" y="64606"/>
                </a:lnTo>
                <a:lnTo>
                  <a:pt x="232477" y="42178"/>
                </a:lnTo>
                <a:lnTo>
                  <a:pt x="275018" y="24192"/>
                </a:lnTo>
                <a:lnTo>
                  <a:pt x="319822" y="10960"/>
                </a:lnTo>
                <a:lnTo>
                  <a:pt x="366577" y="2791"/>
                </a:lnTo>
                <a:lnTo>
                  <a:pt x="414972" y="0"/>
                </a:lnTo>
                <a:lnTo>
                  <a:pt x="463367" y="2791"/>
                </a:lnTo>
                <a:lnTo>
                  <a:pt x="510122" y="10960"/>
                </a:lnTo>
                <a:lnTo>
                  <a:pt x="554926" y="24192"/>
                </a:lnTo>
                <a:lnTo>
                  <a:pt x="597467" y="42178"/>
                </a:lnTo>
                <a:lnTo>
                  <a:pt x="637434" y="64606"/>
                </a:lnTo>
                <a:lnTo>
                  <a:pt x="674517" y="91163"/>
                </a:lnTo>
                <a:lnTo>
                  <a:pt x="708402" y="121538"/>
                </a:lnTo>
                <a:lnTo>
                  <a:pt x="738780" y="155421"/>
                </a:lnTo>
                <a:lnTo>
                  <a:pt x="765339" y="192498"/>
                </a:lnTo>
                <a:lnTo>
                  <a:pt x="787766" y="232459"/>
                </a:lnTo>
                <a:lnTo>
                  <a:pt x="805752" y="274993"/>
                </a:lnTo>
                <a:lnTo>
                  <a:pt x="818985" y="319786"/>
                </a:lnTo>
                <a:lnTo>
                  <a:pt x="827153" y="366529"/>
                </a:lnTo>
                <a:lnTo>
                  <a:pt x="829944" y="414909"/>
                </a:lnTo>
                <a:lnTo>
                  <a:pt x="827153" y="463314"/>
                </a:lnTo>
                <a:lnTo>
                  <a:pt x="818985" y="510078"/>
                </a:lnTo>
                <a:lnTo>
                  <a:pt x="805752" y="554890"/>
                </a:lnTo>
                <a:lnTo>
                  <a:pt x="787766" y="597438"/>
                </a:lnTo>
                <a:lnTo>
                  <a:pt x="765339" y="637412"/>
                </a:lnTo>
                <a:lnTo>
                  <a:pt x="738780" y="674499"/>
                </a:lnTo>
                <a:lnTo>
                  <a:pt x="708402" y="708390"/>
                </a:lnTo>
                <a:lnTo>
                  <a:pt x="674517" y="738771"/>
                </a:lnTo>
                <a:lnTo>
                  <a:pt x="637434" y="765333"/>
                </a:lnTo>
                <a:lnTo>
                  <a:pt x="597467" y="787763"/>
                </a:lnTo>
                <a:lnTo>
                  <a:pt x="554926" y="805750"/>
                </a:lnTo>
                <a:lnTo>
                  <a:pt x="510122" y="818984"/>
                </a:lnTo>
                <a:lnTo>
                  <a:pt x="463367" y="827152"/>
                </a:lnTo>
                <a:lnTo>
                  <a:pt x="414972" y="829945"/>
                </a:lnTo>
                <a:lnTo>
                  <a:pt x="366577" y="827152"/>
                </a:lnTo>
                <a:lnTo>
                  <a:pt x="319822" y="818984"/>
                </a:lnTo>
                <a:lnTo>
                  <a:pt x="275018" y="805750"/>
                </a:lnTo>
                <a:lnTo>
                  <a:pt x="232477" y="787763"/>
                </a:lnTo>
                <a:lnTo>
                  <a:pt x="192510" y="765333"/>
                </a:lnTo>
                <a:lnTo>
                  <a:pt x="155427" y="738771"/>
                </a:lnTo>
                <a:lnTo>
                  <a:pt x="121542" y="708390"/>
                </a:lnTo>
                <a:lnTo>
                  <a:pt x="91164" y="674499"/>
                </a:lnTo>
                <a:lnTo>
                  <a:pt x="64605" y="637412"/>
                </a:lnTo>
                <a:lnTo>
                  <a:pt x="42178" y="597438"/>
                </a:lnTo>
                <a:lnTo>
                  <a:pt x="24192" y="554890"/>
                </a:lnTo>
                <a:lnTo>
                  <a:pt x="10959" y="510078"/>
                </a:lnTo>
                <a:lnTo>
                  <a:pt x="2791" y="463314"/>
                </a:lnTo>
                <a:lnTo>
                  <a:pt x="0" y="414909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3" name="object 12"/>
          <p:cNvSpPr>
            <a:spLocks/>
          </p:cNvSpPr>
          <p:nvPr/>
        </p:nvSpPr>
        <p:spPr bwMode="auto">
          <a:xfrm>
            <a:off x="625475" y="2779713"/>
            <a:ext cx="3232150" cy="828675"/>
          </a:xfrm>
          <a:custGeom>
            <a:avLst/>
            <a:gdLst/>
            <a:ahLst/>
            <a:cxnLst>
              <a:cxn ang="0">
                <a:pos x="3231870" y="829944"/>
              </a:cxn>
              <a:cxn ang="0">
                <a:pos x="414972" y="829944"/>
              </a:cxn>
              <a:cxn ang="0">
                <a:pos x="0" y="414909"/>
              </a:cxn>
              <a:cxn ang="0">
                <a:pos x="414972" y="0"/>
              </a:cxn>
              <a:cxn ang="0">
                <a:pos x="3231870" y="0"/>
              </a:cxn>
              <a:cxn ang="0">
                <a:pos x="3231870" y="829944"/>
              </a:cxn>
            </a:cxnLst>
            <a:rect l="0" t="0" r="r" b="b"/>
            <a:pathLst>
              <a:path w="3232150" h="829945">
                <a:moveTo>
                  <a:pt x="3231870" y="829944"/>
                </a:moveTo>
                <a:lnTo>
                  <a:pt x="414972" y="829944"/>
                </a:lnTo>
                <a:lnTo>
                  <a:pt x="0" y="414909"/>
                </a:lnTo>
                <a:lnTo>
                  <a:pt x="414972" y="0"/>
                </a:lnTo>
                <a:lnTo>
                  <a:pt x="3231870" y="0"/>
                </a:lnTo>
                <a:lnTo>
                  <a:pt x="3231870" y="829944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4" name="object 15"/>
          <p:cNvSpPr>
            <a:spLocks/>
          </p:cNvSpPr>
          <p:nvPr/>
        </p:nvSpPr>
        <p:spPr bwMode="auto">
          <a:xfrm>
            <a:off x="209550" y="2779713"/>
            <a:ext cx="830263" cy="828675"/>
          </a:xfrm>
          <a:custGeom>
            <a:avLst/>
            <a:gdLst/>
            <a:ahLst/>
            <a:cxnLst>
              <a:cxn ang="0">
                <a:pos x="0" y="414909"/>
              </a:cxn>
              <a:cxn ang="0">
                <a:pos x="2791" y="366529"/>
              </a:cxn>
              <a:cxn ang="0">
                <a:pos x="10959" y="319786"/>
              </a:cxn>
              <a:cxn ang="0">
                <a:pos x="24192" y="274993"/>
              </a:cxn>
              <a:cxn ang="0">
                <a:pos x="42178" y="232459"/>
              </a:cxn>
              <a:cxn ang="0">
                <a:pos x="64605" y="192498"/>
              </a:cxn>
              <a:cxn ang="0">
                <a:pos x="91164" y="155421"/>
              </a:cxn>
              <a:cxn ang="0">
                <a:pos x="121542" y="121538"/>
              </a:cxn>
              <a:cxn ang="0">
                <a:pos x="155427" y="91163"/>
              </a:cxn>
              <a:cxn ang="0">
                <a:pos x="192510" y="64606"/>
              </a:cxn>
              <a:cxn ang="0">
                <a:pos x="232477" y="42178"/>
              </a:cxn>
              <a:cxn ang="0">
                <a:pos x="275018" y="24192"/>
              </a:cxn>
              <a:cxn ang="0">
                <a:pos x="319822" y="10960"/>
              </a:cxn>
              <a:cxn ang="0">
                <a:pos x="366577" y="2791"/>
              </a:cxn>
              <a:cxn ang="0">
                <a:pos x="414972" y="0"/>
              </a:cxn>
              <a:cxn ang="0">
                <a:pos x="463367" y="2791"/>
              </a:cxn>
              <a:cxn ang="0">
                <a:pos x="510122" y="10960"/>
              </a:cxn>
              <a:cxn ang="0">
                <a:pos x="554926" y="24192"/>
              </a:cxn>
              <a:cxn ang="0">
                <a:pos x="597467" y="42178"/>
              </a:cxn>
              <a:cxn ang="0">
                <a:pos x="637434" y="64606"/>
              </a:cxn>
              <a:cxn ang="0">
                <a:pos x="674517" y="91163"/>
              </a:cxn>
              <a:cxn ang="0">
                <a:pos x="708402" y="121538"/>
              </a:cxn>
              <a:cxn ang="0">
                <a:pos x="738780" y="155421"/>
              </a:cxn>
              <a:cxn ang="0">
                <a:pos x="765339" y="192498"/>
              </a:cxn>
              <a:cxn ang="0">
                <a:pos x="787766" y="232459"/>
              </a:cxn>
              <a:cxn ang="0">
                <a:pos x="805752" y="274993"/>
              </a:cxn>
              <a:cxn ang="0">
                <a:pos x="818985" y="319786"/>
              </a:cxn>
              <a:cxn ang="0">
                <a:pos x="827153" y="366529"/>
              </a:cxn>
              <a:cxn ang="0">
                <a:pos x="829944" y="414909"/>
              </a:cxn>
              <a:cxn ang="0">
                <a:pos x="827153" y="463314"/>
              </a:cxn>
              <a:cxn ang="0">
                <a:pos x="818985" y="510078"/>
              </a:cxn>
              <a:cxn ang="0">
                <a:pos x="805752" y="554890"/>
              </a:cxn>
              <a:cxn ang="0">
                <a:pos x="787766" y="597438"/>
              </a:cxn>
              <a:cxn ang="0">
                <a:pos x="765339" y="637412"/>
              </a:cxn>
              <a:cxn ang="0">
                <a:pos x="738780" y="674499"/>
              </a:cxn>
              <a:cxn ang="0">
                <a:pos x="708402" y="708390"/>
              </a:cxn>
              <a:cxn ang="0">
                <a:pos x="674517" y="738771"/>
              </a:cxn>
              <a:cxn ang="0">
                <a:pos x="637434" y="765333"/>
              </a:cxn>
              <a:cxn ang="0">
                <a:pos x="597467" y="787763"/>
              </a:cxn>
              <a:cxn ang="0">
                <a:pos x="554926" y="805750"/>
              </a:cxn>
              <a:cxn ang="0">
                <a:pos x="510122" y="818984"/>
              </a:cxn>
              <a:cxn ang="0">
                <a:pos x="463367" y="827152"/>
              </a:cxn>
              <a:cxn ang="0">
                <a:pos x="414972" y="829944"/>
              </a:cxn>
              <a:cxn ang="0">
                <a:pos x="366577" y="827152"/>
              </a:cxn>
              <a:cxn ang="0">
                <a:pos x="319822" y="818984"/>
              </a:cxn>
              <a:cxn ang="0">
                <a:pos x="275018" y="805750"/>
              </a:cxn>
              <a:cxn ang="0">
                <a:pos x="232477" y="787763"/>
              </a:cxn>
              <a:cxn ang="0">
                <a:pos x="192510" y="765333"/>
              </a:cxn>
              <a:cxn ang="0">
                <a:pos x="155427" y="738771"/>
              </a:cxn>
              <a:cxn ang="0">
                <a:pos x="121542" y="708390"/>
              </a:cxn>
              <a:cxn ang="0">
                <a:pos x="91164" y="674499"/>
              </a:cxn>
              <a:cxn ang="0">
                <a:pos x="64605" y="637412"/>
              </a:cxn>
              <a:cxn ang="0">
                <a:pos x="42178" y="597438"/>
              </a:cxn>
              <a:cxn ang="0">
                <a:pos x="24192" y="554890"/>
              </a:cxn>
              <a:cxn ang="0">
                <a:pos x="10959" y="510078"/>
              </a:cxn>
              <a:cxn ang="0">
                <a:pos x="2791" y="463314"/>
              </a:cxn>
              <a:cxn ang="0">
                <a:pos x="0" y="414909"/>
              </a:cxn>
            </a:cxnLst>
            <a:rect l="0" t="0" r="r" b="b"/>
            <a:pathLst>
              <a:path w="829944" h="829945">
                <a:moveTo>
                  <a:pt x="0" y="414909"/>
                </a:moveTo>
                <a:lnTo>
                  <a:pt x="2791" y="366529"/>
                </a:lnTo>
                <a:lnTo>
                  <a:pt x="10959" y="319786"/>
                </a:lnTo>
                <a:lnTo>
                  <a:pt x="24192" y="274993"/>
                </a:lnTo>
                <a:lnTo>
                  <a:pt x="42178" y="232459"/>
                </a:lnTo>
                <a:lnTo>
                  <a:pt x="64605" y="192498"/>
                </a:lnTo>
                <a:lnTo>
                  <a:pt x="91164" y="155421"/>
                </a:lnTo>
                <a:lnTo>
                  <a:pt x="121542" y="121538"/>
                </a:lnTo>
                <a:lnTo>
                  <a:pt x="155427" y="91163"/>
                </a:lnTo>
                <a:lnTo>
                  <a:pt x="192510" y="64606"/>
                </a:lnTo>
                <a:lnTo>
                  <a:pt x="232477" y="42178"/>
                </a:lnTo>
                <a:lnTo>
                  <a:pt x="275018" y="24192"/>
                </a:lnTo>
                <a:lnTo>
                  <a:pt x="319822" y="10960"/>
                </a:lnTo>
                <a:lnTo>
                  <a:pt x="366577" y="2791"/>
                </a:lnTo>
                <a:lnTo>
                  <a:pt x="414972" y="0"/>
                </a:lnTo>
                <a:lnTo>
                  <a:pt x="463367" y="2791"/>
                </a:lnTo>
                <a:lnTo>
                  <a:pt x="510122" y="10960"/>
                </a:lnTo>
                <a:lnTo>
                  <a:pt x="554926" y="24192"/>
                </a:lnTo>
                <a:lnTo>
                  <a:pt x="597467" y="42178"/>
                </a:lnTo>
                <a:lnTo>
                  <a:pt x="637434" y="64606"/>
                </a:lnTo>
                <a:lnTo>
                  <a:pt x="674517" y="91163"/>
                </a:lnTo>
                <a:lnTo>
                  <a:pt x="708402" y="121538"/>
                </a:lnTo>
                <a:lnTo>
                  <a:pt x="738780" y="155421"/>
                </a:lnTo>
                <a:lnTo>
                  <a:pt x="765339" y="192498"/>
                </a:lnTo>
                <a:lnTo>
                  <a:pt x="787766" y="232459"/>
                </a:lnTo>
                <a:lnTo>
                  <a:pt x="805752" y="274993"/>
                </a:lnTo>
                <a:lnTo>
                  <a:pt x="818985" y="319786"/>
                </a:lnTo>
                <a:lnTo>
                  <a:pt x="827153" y="366529"/>
                </a:lnTo>
                <a:lnTo>
                  <a:pt x="829944" y="414909"/>
                </a:lnTo>
                <a:lnTo>
                  <a:pt x="827153" y="463314"/>
                </a:lnTo>
                <a:lnTo>
                  <a:pt x="818985" y="510078"/>
                </a:lnTo>
                <a:lnTo>
                  <a:pt x="805752" y="554890"/>
                </a:lnTo>
                <a:lnTo>
                  <a:pt x="787766" y="597438"/>
                </a:lnTo>
                <a:lnTo>
                  <a:pt x="765339" y="637412"/>
                </a:lnTo>
                <a:lnTo>
                  <a:pt x="738780" y="674499"/>
                </a:lnTo>
                <a:lnTo>
                  <a:pt x="708402" y="708390"/>
                </a:lnTo>
                <a:lnTo>
                  <a:pt x="674517" y="738771"/>
                </a:lnTo>
                <a:lnTo>
                  <a:pt x="637434" y="765333"/>
                </a:lnTo>
                <a:lnTo>
                  <a:pt x="597467" y="787763"/>
                </a:lnTo>
                <a:lnTo>
                  <a:pt x="554926" y="805750"/>
                </a:lnTo>
                <a:lnTo>
                  <a:pt x="510122" y="818984"/>
                </a:lnTo>
                <a:lnTo>
                  <a:pt x="463367" y="827152"/>
                </a:lnTo>
                <a:lnTo>
                  <a:pt x="414972" y="829944"/>
                </a:lnTo>
                <a:lnTo>
                  <a:pt x="366577" y="827152"/>
                </a:lnTo>
                <a:lnTo>
                  <a:pt x="319822" y="818984"/>
                </a:lnTo>
                <a:lnTo>
                  <a:pt x="275018" y="805750"/>
                </a:lnTo>
                <a:lnTo>
                  <a:pt x="232477" y="787763"/>
                </a:lnTo>
                <a:lnTo>
                  <a:pt x="192510" y="765333"/>
                </a:lnTo>
                <a:lnTo>
                  <a:pt x="155427" y="738771"/>
                </a:lnTo>
                <a:lnTo>
                  <a:pt x="121542" y="708390"/>
                </a:lnTo>
                <a:lnTo>
                  <a:pt x="91164" y="674499"/>
                </a:lnTo>
                <a:lnTo>
                  <a:pt x="64605" y="637412"/>
                </a:lnTo>
                <a:lnTo>
                  <a:pt x="42178" y="597438"/>
                </a:lnTo>
                <a:lnTo>
                  <a:pt x="24192" y="554890"/>
                </a:lnTo>
                <a:lnTo>
                  <a:pt x="10959" y="510078"/>
                </a:lnTo>
                <a:lnTo>
                  <a:pt x="2791" y="463314"/>
                </a:lnTo>
                <a:lnTo>
                  <a:pt x="0" y="414909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5" name="object 17"/>
          <p:cNvSpPr>
            <a:spLocks/>
          </p:cNvSpPr>
          <p:nvPr/>
        </p:nvSpPr>
        <p:spPr bwMode="auto">
          <a:xfrm>
            <a:off x="625475" y="3856038"/>
            <a:ext cx="3232150" cy="830262"/>
          </a:xfrm>
          <a:custGeom>
            <a:avLst/>
            <a:gdLst/>
            <a:ahLst/>
            <a:cxnLst>
              <a:cxn ang="0">
                <a:pos x="3231870" y="829944"/>
              </a:cxn>
              <a:cxn ang="0">
                <a:pos x="414972" y="829944"/>
              </a:cxn>
              <a:cxn ang="0">
                <a:pos x="0" y="414908"/>
              </a:cxn>
              <a:cxn ang="0">
                <a:pos x="414972" y="0"/>
              </a:cxn>
              <a:cxn ang="0">
                <a:pos x="3231870" y="0"/>
              </a:cxn>
              <a:cxn ang="0">
                <a:pos x="3231870" y="829944"/>
              </a:cxn>
            </a:cxnLst>
            <a:rect l="0" t="0" r="r" b="b"/>
            <a:pathLst>
              <a:path w="3232150" h="829945">
                <a:moveTo>
                  <a:pt x="3231870" y="829944"/>
                </a:moveTo>
                <a:lnTo>
                  <a:pt x="414972" y="829944"/>
                </a:lnTo>
                <a:lnTo>
                  <a:pt x="0" y="414908"/>
                </a:lnTo>
                <a:lnTo>
                  <a:pt x="414972" y="0"/>
                </a:lnTo>
                <a:lnTo>
                  <a:pt x="3231870" y="0"/>
                </a:lnTo>
                <a:lnTo>
                  <a:pt x="3231870" y="829944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6" name="object 20"/>
          <p:cNvSpPr>
            <a:spLocks/>
          </p:cNvSpPr>
          <p:nvPr/>
        </p:nvSpPr>
        <p:spPr bwMode="auto">
          <a:xfrm>
            <a:off x="209550" y="3856038"/>
            <a:ext cx="830263" cy="830262"/>
          </a:xfrm>
          <a:custGeom>
            <a:avLst/>
            <a:gdLst/>
            <a:ahLst/>
            <a:cxnLst>
              <a:cxn ang="0">
                <a:pos x="0" y="414908"/>
              </a:cxn>
              <a:cxn ang="0">
                <a:pos x="2791" y="366505"/>
              </a:cxn>
              <a:cxn ang="0">
                <a:pos x="10959" y="319746"/>
              </a:cxn>
              <a:cxn ang="0">
                <a:pos x="24192" y="274942"/>
              </a:cxn>
              <a:cxn ang="0">
                <a:pos x="42178" y="232404"/>
              </a:cxn>
              <a:cxn ang="0">
                <a:pos x="64605" y="192442"/>
              </a:cxn>
              <a:cxn ang="0">
                <a:pos x="91164" y="155368"/>
              </a:cxn>
              <a:cxn ang="0">
                <a:pos x="121542" y="121491"/>
              </a:cxn>
              <a:cxn ang="0">
                <a:pos x="155427" y="91123"/>
              </a:cxn>
              <a:cxn ang="0">
                <a:pos x="192510" y="64574"/>
              </a:cxn>
              <a:cxn ang="0">
                <a:pos x="232477" y="42156"/>
              </a:cxn>
              <a:cxn ang="0">
                <a:pos x="275018" y="24179"/>
              </a:cxn>
              <a:cxn ang="0">
                <a:pos x="319822" y="10953"/>
              </a:cxn>
              <a:cxn ang="0">
                <a:pos x="366577" y="2790"/>
              </a:cxn>
              <a:cxn ang="0">
                <a:pos x="414972" y="0"/>
              </a:cxn>
              <a:cxn ang="0">
                <a:pos x="463367" y="2790"/>
              </a:cxn>
              <a:cxn ang="0">
                <a:pos x="510122" y="10953"/>
              </a:cxn>
              <a:cxn ang="0">
                <a:pos x="554926" y="24179"/>
              </a:cxn>
              <a:cxn ang="0">
                <a:pos x="597467" y="42156"/>
              </a:cxn>
              <a:cxn ang="0">
                <a:pos x="637434" y="64574"/>
              </a:cxn>
              <a:cxn ang="0">
                <a:pos x="674517" y="91123"/>
              </a:cxn>
              <a:cxn ang="0">
                <a:pos x="708402" y="121491"/>
              </a:cxn>
              <a:cxn ang="0">
                <a:pos x="738780" y="155368"/>
              </a:cxn>
              <a:cxn ang="0">
                <a:pos x="765339" y="192442"/>
              </a:cxn>
              <a:cxn ang="0">
                <a:pos x="787766" y="232404"/>
              </a:cxn>
              <a:cxn ang="0">
                <a:pos x="805752" y="274942"/>
              </a:cxn>
              <a:cxn ang="0">
                <a:pos x="818985" y="319746"/>
              </a:cxn>
              <a:cxn ang="0">
                <a:pos x="827153" y="366505"/>
              </a:cxn>
              <a:cxn ang="0">
                <a:pos x="829944" y="414908"/>
              </a:cxn>
              <a:cxn ang="0">
                <a:pos x="827153" y="463314"/>
              </a:cxn>
              <a:cxn ang="0">
                <a:pos x="818985" y="510078"/>
              </a:cxn>
              <a:cxn ang="0">
                <a:pos x="805752" y="554890"/>
              </a:cxn>
              <a:cxn ang="0">
                <a:pos x="787766" y="597438"/>
              </a:cxn>
              <a:cxn ang="0">
                <a:pos x="765339" y="637412"/>
              </a:cxn>
              <a:cxn ang="0">
                <a:pos x="738780" y="674499"/>
              </a:cxn>
              <a:cxn ang="0">
                <a:pos x="708402" y="708390"/>
              </a:cxn>
              <a:cxn ang="0">
                <a:pos x="674517" y="738771"/>
              </a:cxn>
              <a:cxn ang="0">
                <a:pos x="637434" y="765333"/>
              </a:cxn>
              <a:cxn ang="0">
                <a:pos x="597467" y="787763"/>
              </a:cxn>
              <a:cxn ang="0">
                <a:pos x="554926" y="805750"/>
              </a:cxn>
              <a:cxn ang="0">
                <a:pos x="510122" y="818984"/>
              </a:cxn>
              <a:cxn ang="0">
                <a:pos x="463367" y="827152"/>
              </a:cxn>
              <a:cxn ang="0">
                <a:pos x="414972" y="829944"/>
              </a:cxn>
              <a:cxn ang="0">
                <a:pos x="366577" y="827152"/>
              </a:cxn>
              <a:cxn ang="0">
                <a:pos x="319822" y="818984"/>
              </a:cxn>
              <a:cxn ang="0">
                <a:pos x="275018" y="805750"/>
              </a:cxn>
              <a:cxn ang="0">
                <a:pos x="232477" y="787763"/>
              </a:cxn>
              <a:cxn ang="0">
                <a:pos x="192510" y="765333"/>
              </a:cxn>
              <a:cxn ang="0">
                <a:pos x="155427" y="738771"/>
              </a:cxn>
              <a:cxn ang="0">
                <a:pos x="121542" y="708390"/>
              </a:cxn>
              <a:cxn ang="0">
                <a:pos x="91164" y="674499"/>
              </a:cxn>
              <a:cxn ang="0">
                <a:pos x="64605" y="637412"/>
              </a:cxn>
              <a:cxn ang="0">
                <a:pos x="42178" y="597438"/>
              </a:cxn>
              <a:cxn ang="0">
                <a:pos x="24192" y="554890"/>
              </a:cxn>
              <a:cxn ang="0">
                <a:pos x="10959" y="510078"/>
              </a:cxn>
              <a:cxn ang="0">
                <a:pos x="2791" y="463314"/>
              </a:cxn>
              <a:cxn ang="0">
                <a:pos x="0" y="414908"/>
              </a:cxn>
            </a:cxnLst>
            <a:rect l="0" t="0" r="r" b="b"/>
            <a:pathLst>
              <a:path w="829944" h="829945">
                <a:moveTo>
                  <a:pt x="0" y="414908"/>
                </a:moveTo>
                <a:lnTo>
                  <a:pt x="2791" y="366505"/>
                </a:lnTo>
                <a:lnTo>
                  <a:pt x="10959" y="319746"/>
                </a:lnTo>
                <a:lnTo>
                  <a:pt x="24192" y="274942"/>
                </a:lnTo>
                <a:lnTo>
                  <a:pt x="42178" y="232404"/>
                </a:lnTo>
                <a:lnTo>
                  <a:pt x="64605" y="192442"/>
                </a:lnTo>
                <a:lnTo>
                  <a:pt x="91164" y="155368"/>
                </a:lnTo>
                <a:lnTo>
                  <a:pt x="121542" y="121491"/>
                </a:lnTo>
                <a:lnTo>
                  <a:pt x="155427" y="91123"/>
                </a:lnTo>
                <a:lnTo>
                  <a:pt x="192510" y="64574"/>
                </a:lnTo>
                <a:lnTo>
                  <a:pt x="232477" y="42156"/>
                </a:lnTo>
                <a:lnTo>
                  <a:pt x="275018" y="24179"/>
                </a:lnTo>
                <a:lnTo>
                  <a:pt x="319822" y="10953"/>
                </a:lnTo>
                <a:lnTo>
                  <a:pt x="366577" y="2790"/>
                </a:lnTo>
                <a:lnTo>
                  <a:pt x="414972" y="0"/>
                </a:lnTo>
                <a:lnTo>
                  <a:pt x="463367" y="2790"/>
                </a:lnTo>
                <a:lnTo>
                  <a:pt x="510122" y="10953"/>
                </a:lnTo>
                <a:lnTo>
                  <a:pt x="554926" y="24179"/>
                </a:lnTo>
                <a:lnTo>
                  <a:pt x="597467" y="42156"/>
                </a:lnTo>
                <a:lnTo>
                  <a:pt x="637434" y="64574"/>
                </a:lnTo>
                <a:lnTo>
                  <a:pt x="674517" y="91123"/>
                </a:lnTo>
                <a:lnTo>
                  <a:pt x="708402" y="121491"/>
                </a:lnTo>
                <a:lnTo>
                  <a:pt x="738780" y="155368"/>
                </a:lnTo>
                <a:lnTo>
                  <a:pt x="765339" y="192442"/>
                </a:lnTo>
                <a:lnTo>
                  <a:pt x="787766" y="232404"/>
                </a:lnTo>
                <a:lnTo>
                  <a:pt x="805752" y="274942"/>
                </a:lnTo>
                <a:lnTo>
                  <a:pt x="818985" y="319746"/>
                </a:lnTo>
                <a:lnTo>
                  <a:pt x="827153" y="366505"/>
                </a:lnTo>
                <a:lnTo>
                  <a:pt x="829944" y="414908"/>
                </a:lnTo>
                <a:lnTo>
                  <a:pt x="827153" y="463314"/>
                </a:lnTo>
                <a:lnTo>
                  <a:pt x="818985" y="510078"/>
                </a:lnTo>
                <a:lnTo>
                  <a:pt x="805752" y="554890"/>
                </a:lnTo>
                <a:lnTo>
                  <a:pt x="787766" y="597438"/>
                </a:lnTo>
                <a:lnTo>
                  <a:pt x="765339" y="637412"/>
                </a:lnTo>
                <a:lnTo>
                  <a:pt x="738780" y="674499"/>
                </a:lnTo>
                <a:lnTo>
                  <a:pt x="708402" y="708390"/>
                </a:lnTo>
                <a:lnTo>
                  <a:pt x="674517" y="738771"/>
                </a:lnTo>
                <a:lnTo>
                  <a:pt x="637434" y="765333"/>
                </a:lnTo>
                <a:lnTo>
                  <a:pt x="597467" y="787763"/>
                </a:lnTo>
                <a:lnTo>
                  <a:pt x="554926" y="805750"/>
                </a:lnTo>
                <a:lnTo>
                  <a:pt x="510122" y="818984"/>
                </a:lnTo>
                <a:lnTo>
                  <a:pt x="463367" y="827152"/>
                </a:lnTo>
                <a:lnTo>
                  <a:pt x="414972" y="829944"/>
                </a:lnTo>
                <a:lnTo>
                  <a:pt x="366577" y="827152"/>
                </a:lnTo>
                <a:lnTo>
                  <a:pt x="319822" y="818984"/>
                </a:lnTo>
                <a:lnTo>
                  <a:pt x="275018" y="805750"/>
                </a:lnTo>
                <a:lnTo>
                  <a:pt x="232477" y="787763"/>
                </a:lnTo>
                <a:lnTo>
                  <a:pt x="192510" y="765333"/>
                </a:lnTo>
                <a:lnTo>
                  <a:pt x="155427" y="738771"/>
                </a:lnTo>
                <a:lnTo>
                  <a:pt x="121542" y="708390"/>
                </a:lnTo>
                <a:lnTo>
                  <a:pt x="91164" y="674499"/>
                </a:lnTo>
                <a:lnTo>
                  <a:pt x="64605" y="637412"/>
                </a:lnTo>
                <a:lnTo>
                  <a:pt x="42178" y="597438"/>
                </a:lnTo>
                <a:lnTo>
                  <a:pt x="24192" y="554890"/>
                </a:lnTo>
                <a:lnTo>
                  <a:pt x="10959" y="510078"/>
                </a:lnTo>
                <a:lnTo>
                  <a:pt x="2791" y="463314"/>
                </a:lnTo>
                <a:lnTo>
                  <a:pt x="0" y="414908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7" name="object 21"/>
          <p:cNvSpPr>
            <a:spLocks/>
          </p:cNvSpPr>
          <p:nvPr/>
        </p:nvSpPr>
        <p:spPr bwMode="auto">
          <a:xfrm>
            <a:off x="625475" y="4933950"/>
            <a:ext cx="4937125" cy="1771650"/>
          </a:xfrm>
          <a:custGeom>
            <a:avLst/>
            <a:gdLst/>
            <a:ahLst/>
            <a:cxnLst>
              <a:cxn ang="0">
                <a:pos x="3231870" y="0"/>
              </a:cxn>
              <a:cxn ang="0">
                <a:pos x="414972" y="0"/>
              </a:cxn>
              <a:cxn ang="0">
                <a:pos x="0" y="415036"/>
              </a:cxn>
              <a:cxn ang="0">
                <a:pos x="414972" y="830008"/>
              </a:cxn>
              <a:cxn ang="0">
                <a:pos x="3231870" y="830008"/>
              </a:cxn>
              <a:cxn ang="0">
                <a:pos x="3231870" y="0"/>
              </a:cxn>
            </a:cxnLst>
            <a:rect l="0" t="0" r="r" b="b"/>
            <a:pathLst>
              <a:path w="3232150" h="830579">
                <a:moveTo>
                  <a:pt x="3231870" y="0"/>
                </a:moveTo>
                <a:lnTo>
                  <a:pt x="414972" y="0"/>
                </a:lnTo>
                <a:lnTo>
                  <a:pt x="0" y="415036"/>
                </a:lnTo>
                <a:lnTo>
                  <a:pt x="414972" y="830008"/>
                </a:lnTo>
                <a:lnTo>
                  <a:pt x="3231870" y="830008"/>
                </a:lnTo>
                <a:lnTo>
                  <a:pt x="3231870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8" name="object 22"/>
          <p:cNvSpPr>
            <a:spLocks/>
          </p:cNvSpPr>
          <p:nvPr/>
        </p:nvSpPr>
        <p:spPr bwMode="auto">
          <a:xfrm>
            <a:off x="625475" y="4933950"/>
            <a:ext cx="4937125" cy="1771650"/>
          </a:xfrm>
          <a:custGeom>
            <a:avLst/>
            <a:gdLst/>
            <a:ahLst/>
            <a:cxnLst>
              <a:cxn ang="0">
                <a:pos x="3231870" y="830008"/>
              </a:cxn>
              <a:cxn ang="0">
                <a:pos x="414972" y="830008"/>
              </a:cxn>
              <a:cxn ang="0">
                <a:pos x="0" y="415036"/>
              </a:cxn>
              <a:cxn ang="0">
                <a:pos x="414972" y="0"/>
              </a:cxn>
              <a:cxn ang="0">
                <a:pos x="3231870" y="0"/>
              </a:cxn>
              <a:cxn ang="0">
                <a:pos x="3231870" y="830008"/>
              </a:cxn>
            </a:cxnLst>
            <a:rect l="0" t="0" r="r" b="b"/>
            <a:pathLst>
              <a:path w="3232150" h="830579">
                <a:moveTo>
                  <a:pt x="3231870" y="830008"/>
                </a:moveTo>
                <a:lnTo>
                  <a:pt x="414972" y="830008"/>
                </a:lnTo>
                <a:lnTo>
                  <a:pt x="0" y="415036"/>
                </a:lnTo>
                <a:lnTo>
                  <a:pt x="414972" y="0"/>
                </a:lnTo>
                <a:lnTo>
                  <a:pt x="3231870" y="0"/>
                </a:lnTo>
                <a:lnTo>
                  <a:pt x="3231870" y="830008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9" name="object 7"/>
          <p:cNvSpPr>
            <a:spLocks/>
          </p:cNvSpPr>
          <p:nvPr/>
        </p:nvSpPr>
        <p:spPr bwMode="auto">
          <a:xfrm>
            <a:off x="625475" y="1701800"/>
            <a:ext cx="3232150" cy="828675"/>
          </a:xfrm>
          <a:custGeom>
            <a:avLst/>
            <a:gdLst/>
            <a:ahLst/>
            <a:cxnLst>
              <a:cxn ang="0">
                <a:pos x="3231870" y="829945"/>
              </a:cxn>
              <a:cxn ang="0">
                <a:pos x="414972" y="829945"/>
              </a:cxn>
              <a:cxn ang="0">
                <a:pos x="0" y="414909"/>
              </a:cxn>
              <a:cxn ang="0">
                <a:pos x="414972" y="0"/>
              </a:cxn>
              <a:cxn ang="0">
                <a:pos x="3231870" y="0"/>
              </a:cxn>
              <a:cxn ang="0">
                <a:pos x="3231870" y="829945"/>
              </a:cxn>
            </a:cxnLst>
            <a:rect l="0" t="0" r="r" b="b"/>
            <a:pathLst>
              <a:path w="3232150" h="829944">
                <a:moveTo>
                  <a:pt x="3231870" y="829945"/>
                </a:moveTo>
                <a:lnTo>
                  <a:pt x="414972" y="829945"/>
                </a:lnTo>
                <a:lnTo>
                  <a:pt x="0" y="414909"/>
                </a:lnTo>
                <a:lnTo>
                  <a:pt x="414972" y="0"/>
                </a:lnTo>
                <a:lnTo>
                  <a:pt x="3231870" y="0"/>
                </a:lnTo>
                <a:lnTo>
                  <a:pt x="3231870" y="829945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1143000" y="1946275"/>
            <a:ext cx="2590800" cy="228909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/>
          <a:p>
            <a:pPr marL="12700" algn="ctr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45" dirty="0" err="1">
                <a:latin typeface="Arial"/>
                <a:cs typeface="Arial"/>
              </a:rPr>
              <a:t>Уплата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45" dirty="0" err="1" smtClean="0">
                <a:latin typeface="Arial"/>
                <a:cs typeface="Arial"/>
              </a:rPr>
              <a:t>налогов</a:t>
            </a:r>
            <a:endParaRPr sz="1400" spc="-45" dirty="0">
              <a:latin typeface="Arial"/>
              <a:cs typeface="Arial"/>
            </a:endParaRPr>
          </a:p>
        </p:txBody>
      </p:sp>
      <p:sp>
        <p:nvSpPr>
          <p:cNvPr id="24591" name="object 9"/>
          <p:cNvSpPr>
            <a:spLocks noChangeArrowheads="1"/>
          </p:cNvSpPr>
          <p:nvPr/>
        </p:nvSpPr>
        <p:spPr bwMode="auto">
          <a:xfrm>
            <a:off x="209550" y="1701800"/>
            <a:ext cx="830263" cy="828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2" name="object 11"/>
          <p:cNvSpPr>
            <a:spLocks/>
          </p:cNvSpPr>
          <p:nvPr/>
        </p:nvSpPr>
        <p:spPr bwMode="auto">
          <a:xfrm>
            <a:off x="625475" y="2779713"/>
            <a:ext cx="3232150" cy="828675"/>
          </a:xfrm>
          <a:custGeom>
            <a:avLst/>
            <a:gdLst/>
            <a:ahLst/>
            <a:cxnLst>
              <a:cxn ang="0">
                <a:pos x="3231870" y="0"/>
              </a:cxn>
              <a:cxn ang="0">
                <a:pos x="414972" y="0"/>
              </a:cxn>
              <a:cxn ang="0">
                <a:pos x="0" y="414909"/>
              </a:cxn>
              <a:cxn ang="0">
                <a:pos x="414972" y="829944"/>
              </a:cxn>
              <a:cxn ang="0">
                <a:pos x="3231870" y="829944"/>
              </a:cxn>
              <a:cxn ang="0">
                <a:pos x="3231870" y="0"/>
              </a:cxn>
            </a:cxnLst>
            <a:rect l="0" t="0" r="r" b="b"/>
            <a:pathLst>
              <a:path w="3232150" h="829945">
                <a:moveTo>
                  <a:pt x="3231870" y="0"/>
                </a:moveTo>
                <a:lnTo>
                  <a:pt x="414972" y="0"/>
                </a:lnTo>
                <a:lnTo>
                  <a:pt x="0" y="414909"/>
                </a:lnTo>
                <a:lnTo>
                  <a:pt x="414972" y="829944"/>
                </a:lnTo>
                <a:lnTo>
                  <a:pt x="3231870" y="829944"/>
                </a:lnTo>
                <a:lnTo>
                  <a:pt x="3231870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1006475" y="2944469"/>
            <a:ext cx="2639533" cy="462306"/>
          </a:xfrm>
          <a:prstGeom prst="rect">
            <a:avLst/>
          </a:prstGeom>
        </p:spPr>
        <p:txBody>
          <a:bodyPr wrap="square" lIns="0" tIns="31115" rIns="0" bIns="0">
            <a:spAutoFit/>
          </a:bodyPr>
          <a:lstStyle/>
          <a:p>
            <a:pPr algn="ctr"/>
            <a:r>
              <a:rPr lang="ru-RU" sz="1400" dirty="0"/>
              <a:t>Получение </a:t>
            </a:r>
            <a:r>
              <a:rPr lang="ru-RU" sz="1400" dirty="0" smtClean="0"/>
              <a:t>государственных </a:t>
            </a:r>
            <a:r>
              <a:rPr lang="ru-RU" sz="1400" dirty="0"/>
              <a:t>и  муниципальных </a:t>
            </a:r>
            <a:r>
              <a:rPr lang="ru-RU" sz="1400" dirty="0" smtClean="0"/>
              <a:t>услуг</a:t>
            </a:r>
            <a:endParaRPr lang="ru-RU" sz="1400" dirty="0"/>
          </a:p>
        </p:txBody>
      </p:sp>
      <p:sp>
        <p:nvSpPr>
          <p:cNvPr id="24594" name="object 14"/>
          <p:cNvSpPr>
            <a:spLocks noChangeArrowheads="1"/>
          </p:cNvSpPr>
          <p:nvPr/>
        </p:nvSpPr>
        <p:spPr bwMode="auto">
          <a:xfrm>
            <a:off x="209550" y="2779713"/>
            <a:ext cx="830263" cy="8286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5" name="object 16"/>
          <p:cNvSpPr>
            <a:spLocks/>
          </p:cNvSpPr>
          <p:nvPr/>
        </p:nvSpPr>
        <p:spPr bwMode="auto">
          <a:xfrm>
            <a:off x="625475" y="3856038"/>
            <a:ext cx="3232150" cy="830262"/>
          </a:xfrm>
          <a:custGeom>
            <a:avLst/>
            <a:gdLst/>
            <a:ahLst/>
            <a:cxnLst>
              <a:cxn ang="0">
                <a:pos x="3231870" y="0"/>
              </a:cxn>
              <a:cxn ang="0">
                <a:pos x="414972" y="0"/>
              </a:cxn>
              <a:cxn ang="0">
                <a:pos x="0" y="414908"/>
              </a:cxn>
              <a:cxn ang="0">
                <a:pos x="414972" y="829944"/>
              </a:cxn>
              <a:cxn ang="0">
                <a:pos x="3231870" y="829944"/>
              </a:cxn>
              <a:cxn ang="0">
                <a:pos x="3231870" y="0"/>
              </a:cxn>
            </a:cxnLst>
            <a:rect l="0" t="0" r="r" b="b"/>
            <a:pathLst>
              <a:path w="3232150" h="829945">
                <a:moveTo>
                  <a:pt x="3231870" y="0"/>
                </a:moveTo>
                <a:lnTo>
                  <a:pt x="414972" y="0"/>
                </a:lnTo>
                <a:lnTo>
                  <a:pt x="0" y="414908"/>
                </a:lnTo>
                <a:lnTo>
                  <a:pt x="414972" y="829944"/>
                </a:lnTo>
                <a:lnTo>
                  <a:pt x="3231870" y="829944"/>
                </a:lnTo>
                <a:lnTo>
                  <a:pt x="3231870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1219200" y="4040016"/>
            <a:ext cx="2381250" cy="462306"/>
          </a:xfrm>
          <a:prstGeom prst="rect">
            <a:avLst/>
          </a:prstGeom>
        </p:spPr>
        <p:txBody>
          <a:bodyPr lIns="0" tIns="31115" rIns="0" bIns="0">
            <a:spAutoFit/>
          </a:bodyPr>
          <a:lstStyle/>
          <a:p>
            <a:pPr marL="12700" indent="-969963" algn="ctr">
              <a:spcBef>
                <a:spcPts val="100"/>
              </a:spcBef>
            </a:pPr>
            <a:r>
              <a:rPr lang="ru-RU" sz="1400" dirty="0" smtClean="0"/>
              <a:t>Предоставление </a:t>
            </a:r>
            <a:r>
              <a:rPr lang="ru-RU" sz="1400" dirty="0"/>
              <a:t>открытой информации о  бюджете</a:t>
            </a:r>
          </a:p>
        </p:txBody>
      </p:sp>
      <p:sp>
        <p:nvSpPr>
          <p:cNvPr id="24597" name="object 19"/>
          <p:cNvSpPr>
            <a:spLocks noChangeArrowheads="1"/>
          </p:cNvSpPr>
          <p:nvPr/>
        </p:nvSpPr>
        <p:spPr bwMode="auto">
          <a:xfrm>
            <a:off x="209550" y="3856038"/>
            <a:ext cx="830263" cy="8302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0600" y="5105400"/>
            <a:ext cx="4495800" cy="1539524"/>
          </a:xfrm>
          <a:prstGeom prst="rect">
            <a:avLst/>
          </a:prstGeom>
        </p:spPr>
        <p:txBody>
          <a:bodyPr lIns="0" tIns="31115" rIns="0" bIns="0">
            <a:spAutoFit/>
          </a:bodyPr>
          <a:lstStyle/>
          <a:p>
            <a:pPr algn="ctr"/>
            <a:r>
              <a:rPr lang="ru-RU" sz="1400" dirty="0"/>
              <a:t>Ежегодно проводятся публичные слушания по обсуждению  проекта бюджета на следующий финансовый год и на </a:t>
            </a:r>
            <a:r>
              <a:rPr lang="ru-RU" sz="1400" dirty="0" smtClean="0"/>
              <a:t>плановый период, по </a:t>
            </a:r>
            <a:r>
              <a:rPr lang="ru-RU" sz="1400" dirty="0"/>
              <a:t>исполнению бюджета за отчетный  период. Бюджет принимается с учетом предложений жителей городского округа, данных в ходе публичных слушаний.</a:t>
            </a:r>
          </a:p>
        </p:txBody>
      </p:sp>
      <p:sp>
        <p:nvSpPr>
          <p:cNvPr id="24599" name="object 24"/>
          <p:cNvSpPr>
            <a:spLocks noChangeArrowheads="1"/>
          </p:cNvSpPr>
          <p:nvPr/>
        </p:nvSpPr>
        <p:spPr bwMode="auto">
          <a:xfrm>
            <a:off x="209550" y="4933950"/>
            <a:ext cx="830263" cy="8302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0" name="object 25"/>
          <p:cNvSpPr>
            <a:spLocks/>
          </p:cNvSpPr>
          <p:nvPr/>
        </p:nvSpPr>
        <p:spPr bwMode="auto">
          <a:xfrm>
            <a:off x="209550" y="4933950"/>
            <a:ext cx="830263" cy="830263"/>
          </a:xfrm>
          <a:custGeom>
            <a:avLst/>
            <a:gdLst/>
            <a:ahLst/>
            <a:cxnLst>
              <a:cxn ang="0">
                <a:pos x="0" y="415036"/>
              </a:cxn>
              <a:cxn ang="0">
                <a:pos x="2791" y="366630"/>
              </a:cxn>
              <a:cxn ang="0">
                <a:pos x="10959" y="319866"/>
              </a:cxn>
              <a:cxn ang="0">
                <a:pos x="24192" y="275054"/>
              </a:cxn>
              <a:cxn ang="0">
                <a:pos x="42178" y="232506"/>
              </a:cxn>
              <a:cxn ang="0">
                <a:pos x="64605" y="192532"/>
              </a:cxn>
              <a:cxn ang="0">
                <a:pos x="91164" y="155445"/>
              </a:cxn>
              <a:cxn ang="0">
                <a:pos x="121542" y="121554"/>
              </a:cxn>
              <a:cxn ang="0">
                <a:pos x="155427" y="91173"/>
              </a:cxn>
              <a:cxn ang="0">
                <a:pos x="192510" y="64611"/>
              </a:cxn>
              <a:cxn ang="0">
                <a:pos x="232477" y="42181"/>
              </a:cxn>
              <a:cxn ang="0">
                <a:pos x="275018" y="24194"/>
              </a:cxn>
              <a:cxn ang="0">
                <a:pos x="319822" y="10960"/>
              </a:cxn>
              <a:cxn ang="0">
                <a:pos x="366577" y="2792"/>
              </a:cxn>
              <a:cxn ang="0">
                <a:pos x="414972" y="0"/>
              </a:cxn>
              <a:cxn ang="0">
                <a:pos x="463367" y="2792"/>
              </a:cxn>
              <a:cxn ang="0">
                <a:pos x="510122" y="10960"/>
              </a:cxn>
              <a:cxn ang="0">
                <a:pos x="554926" y="24194"/>
              </a:cxn>
              <a:cxn ang="0">
                <a:pos x="597467" y="42181"/>
              </a:cxn>
              <a:cxn ang="0">
                <a:pos x="637434" y="64611"/>
              </a:cxn>
              <a:cxn ang="0">
                <a:pos x="674517" y="91173"/>
              </a:cxn>
              <a:cxn ang="0">
                <a:pos x="708402" y="121554"/>
              </a:cxn>
              <a:cxn ang="0">
                <a:pos x="738780" y="155445"/>
              </a:cxn>
              <a:cxn ang="0">
                <a:pos x="765339" y="192532"/>
              </a:cxn>
              <a:cxn ang="0">
                <a:pos x="787766" y="232506"/>
              </a:cxn>
              <a:cxn ang="0">
                <a:pos x="805752" y="275054"/>
              </a:cxn>
              <a:cxn ang="0">
                <a:pos x="818985" y="319866"/>
              </a:cxn>
              <a:cxn ang="0">
                <a:pos x="827153" y="366630"/>
              </a:cxn>
              <a:cxn ang="0">
                <a:pos x="829944" y="415036"/>
              </a:cxn>
              <a:cxn ang="0">
                <a:pos x="827153" y="463440"/>
              </a:cxn>
              <a:cxn ang="0">
                <a:pos x="818985" y="510201"/>
              </a:cxn>
              <a:cxn ang="0">
                <a:pos x="805752" y="555009"/>
              </a:cxn>
              <a:cxn ang="0">
                <a:pos x="787766" y="597553"/>
              </a:cxn>
              <a:cxn ang="0">
                <a:pos x="765339" y="637520"/>
              </a:cxn>
              <a:cxn ang="0">
                <a:pos x="738780" y="674601"/>
              </a:cxn>
              <a:cxn ang="0">
                <a:pos x="708402" y="708485"/>
              </a:cxn>
              <a:cxn ang="0">
                <a:pos x="674517" y="738860"/>
              </a:cxn>
              <a:cxn ang="0">
                <a:pos x="637434" y="765415"/>
              </a:cxn>
              <a:cxn ang="0">
                <a:pos x="597467" y="787839"/>
              </a:cxn>
              <a:cxn ang="0">
                <a:pos x="554926" y="805821"/>
              </a:cxn>
              <a:cxn ang="0">
                <a:pos x="510122" y="819051"/>
              </a:cxn>
              <a:cxn ang="0">
                <a:pos x="463367" y="827217"/>
              </a:cxn>
              <a:cxn ang="0">
                <a:pos x="414972" y="830008"/>
              </a:cxn>
              <a:cxn ang="0">
                <a:pos x="366577" y="827217"/>
              </a:cxn>
              <a:cxn ang="0">
                <a:pos x="319822" y="819051"/>
              </a:cxn>
              <a:cxn ang="0">
                <a:pos x="275018" y="805821"/>
              </a:cxn>
              <a:cxn ang="0">
                <a:pos x="232477" y="787839"/>
              </a:cxn>
              <a:cxn ang="0">
                <a:pos x="192510" y="765415"/>
              </a:cxn>
              <a:cxn ang="0">
                <a:pos x="155427" y="738860"/>
              </a:cxn>
              <a:cxn ang="0">
                <a:pos x="121542" y="708485"/>
              </a:cxn>
              <a:cxn ang="0">
                <a:pos x="91164" y="674601"/>
              </a:cxn>
              <a:cxn ang="0">
                <a:pos x="64605" y="637520"/>
              </a:cxn>
              <a:cxn ang="0">
                <a:pos x="42178" y="597553"/>
              </a:cxn>
              <a:cxn ang="0">
                <a:pos x="24192" y="555009"/>
              </a:cxn>
              <a:cxn ang="0">
                <a:pos x="10959" y="510201"/>
              </a:cxn>
              <a:cxn ang="0">
                <a:pos x="2791" y="463440"/>
              </a:cxn>
              <a:cxn ang="0">
                <a:pos x="0" y="415036"/>
              </a:cxn>
            </a:cxnLst>
            <a:rect l="0" t="0" r="r" b="b"/>
            <a:pathLst>
              <a:path w="829944" h="830579">
                <a:moveTo>
                  <a:pt x="0" y="415036"/>
                </a:moveTo>
                <a:lnTo>
                  <a:pt x="2791" y="366630"/>
                </a:lnTo>
                <a:lnTo>
                  <a:pt x="10959" y="319866"/>
                </a:lnTo>
                <a:lnTo>
                  <a:pt x="24192" y="275054"/>
                </a:lnTo>
                <a:lnTo>
                  <a:pt x="42178" y="232506"/>
                </a:lnTo>
                <a:lnTo>
                  <a:pt x="64605" y="192532"/>
                </a:lnTo>
                <a:lnTo>
                  <a:pt x="91164" y="155445"/>
                </a:lnTo>
                <a:lnTo>
                  <a:pt x="121542" y="121554"/>
                </a:lnTo>
                <a:lnTo>
                  <a:pt x="155427" y="91173"/>
                </a:lnTo>
                <a:lnTo>
                  <a:pt x="192510" y="64611"/>
                </a:lnTo>
                <a:lnTo>
                  <a:pt x="232477" y="42181"/>
                </a:lnTo>
                <a:lnTo>
                  <a:pt x="275018" y="24194"/>
                </a:lnTo>
                <a:lnTo>
                  <a:pt x="319822" y="10960"/>
                </a:lnTo>
                <a:lnTo>
                  <a:pt x="366577" y="2792"/>
                </a:lnTo>
                <a:lnTo>
                  <a:pt x="414972" y="0"/>
                </a:lnTo>
                <a:lnTo>
                  <a:pt x="463367" y="2792"/>
                </a:lnTo>
                <a:lnTo>
                  <a:pt x="510122" y="10960"/>
                </a:lnTo>
                <a:lnTo>
                  <a:pt x="554926" y="24194"/>
                </a:lnTo>
                <a:lnTo>
                  <a:pt x="597467" y="42181"/>
                </a:lnTo>
                <a:lnTo>
                  <a:pt x="637434" y="64611"/>
                </a:lnTo>
                <a:lnTo>
                  <a:pt x="674517" y="91173"/>
                </a:lnTo>
                <a:lnTo>
                  <a:pt x="708402" y="121554"/>
                </a:lnTo>
                <a:lnTo>
                  <a:pt x="738780" y="155445"/>
                </a:lnTo>
                <a:lnTo>
                  <a:pt x="765339" y="192532"/>
                </a:lnTo>
                <a:lnTo>
                  <a:pt x="787766" y="232506"/>
                </a:lnTo>
                <a:lnTo>
                  <a:pt x="805752" y="275054"/>
                </a:lnTo>
                <a:lnTo>
                  <a:pt x="818985" y="319866"/>
                </a:lnTo>
                <a:lnTo>
                  <a:pt x="827153" y="366630"/>
                </a:lnTo>
                <a:lnTo>
                  <a:pt x="829944" y="415036"/>
                </a:lnTo>
                <a:lnTo>
                  <a:pt x="827153" y="463440"/>
                </a:lnTo>
                <a:lnTo>
                  <a:pt x="818985" y="510201"/>
                </a:lnTo>
                <a:lnTo>
                  <a:pt x="805752" y="555009"/>
                </a:lnTo>
                <a:lnTo>
                  <a:pt x="787766" y="597553"/>
                </a:lnTo>
                <a:lnTo>
                  <a:pt x="765339" y="637520"/>
                </a:lnTo>
                <a:lnTo>
                  <a:pt x="738780" y="674601"/>
                </a:lnTo>
                <a:lnTo>
                  <a:pt x="708402" y="708485"/>
                </a:lnTo>
                <a:lnTo>
                  <a:pt x="674517" y="738860"/>
                </a:lnTo>
                <a:lnTo>
                  <a:pt x="637434" y="765415"/>
                </a:lnTo>
                <a:lnTo>
                  <a:pt x="597467" y="787839"/>
                </a:lnTo>
                <a:lnTo>
                  <a:pt x="554926" y="805821"/>
                </a:lnTo>
                <a:lnTo>
                  <a:pt x="510122" y="819051"/>
                </a:lnTo>
                <a:lnTo>
                  <a:pt x="463367" y="827217"/>
                </a:lnTo>
                <a:lnTo>
                  <a:pt x="414972" y="830008"/>
                </a:lnTo>
                <a:lnTo>
                  <a:pt x="366577" y="827217"/>
                </a:lnTo>
                <a:lnTo>
                  <a:pt x="319822" y="819051"/>
                </a:lnTo>
                <a:lnTo>
                  <a:pt x="275018" y="805821"/>
                </a:lnTo>
                <a:lnTo>
                  <a:pt x="232477" y="787839"/>
                </a:lnTo>
                <a:lnTo>
                  <a:pt x="192510" y="765415"/>
                </a:lnTo>
                <a:lnTo>
                  <a:pt x="155427" y="738860"/>
                </a:lnTo>
                <a:lnTo>
                  <a:pt x="121542" y="708485"/>
                </a:lnTo>
                <a:lnTo>
                  <a:pt x="91164" y="674601"/>
                </a:lnTo>
                <a:lnTo>
                  <a:pt x="64605" y="637520"/>
                </a:lnTo>
                <a:lnTo>
                  <a:pt x="42178" y="597553"/>
                </a:lnTo>
                <a:lnTo>
                  <a:pt x="24192" y="555009"/>
                </a:lnTo>
                <a:lnTo>
                  <a:pt x="10959" y="510201"/>
                </a:lnTo>
                <a:lnTo>
                  <a:pt x="2791" y="463440"/>
                </a:lnTo>
                <a:lnTo>
                  <a:pt x="0" y="415036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01" name="object 26"/>
          <p:cNvSpPr>
            <a:spLocks noChangeArrowheads="1"/>
          </p:cNvSpPr>
          <p:nvPr/>
        </p:nvSpPr>
        <p:spPr bwMode="auto">
          <a:xfrm>
            <a:off x="3419475" y="1628775"/>
            <a:ext cx="2881313" cy="37084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2" name="object 27"/>
          <p:cNvSpPr>
            <a:spLocks/>
          </p:cNvSpPr>
          <p:nvPr/>
        </p:nvSpPr>
        <p:spPr bwMode="auto">
          <a:xfrm>
            <a:off x="6376988" y="1484313"/>
            <a:ext cx="1192212" cy="936625"/>
          </a:xfrm>
          <a:custGeom>
            <a:avLst/>
            <a:gdLst/>
            <a:ahLst/>
            <a:cxnLst>
              <a:cxn ang="0">
                <a:pos x="1192022" y="702055"/>
              </a:cxn>
              <a:cxn ang="0">
                <a:pos x="724026" y="702055"/>
              </a:cxn>
              <a:cxn ang="0">
                <a:pos x="985647" y="936116"/>
              </a:cxn>
              <a:cxn ang="0">
                <a:pos x="1192022" y="702055"/>
              </a:cxn>
              <a:cxn ang="0">
                <a:pos x="234060" y="0"/>
              </a:cxn>
              <a:cxn ang="0">
                <a:pos x="0" y="0"/>
              </a:cxn>
              <a:cxn ang="0">
                <a:pos x="47280" y="1375"/>
              </a:cxn>
              <a:cxn ang="0">
                <a:pos x="94003" y="5460"/>
              </a:cxn>
              <a:cxn ang="0">
                <a:pos x="140093" y="12192"/>
              </a:cxn>
              <a:cxn ang="0">
                <a:pos x="185475" y="21506"/>
              </a:cxn>
              <a:cxn ang="0">
                <a:pos x="230073" y="33341"/>
              </a:cxn>
              <a:cxn ang="0">
                <a:pos x="273811" y="47632"/>
              </a:cxn>
              <a:cxn ang="0">
                <a:pos x="316614" y="64317"/>
              </a:cxn>
              <a:cxn ang="0">
                <a:pos x="358407" y="83333"/>
              </a:cxn>
              <a:cxn ang="0">
                <a:pos x="399113" y="104617"/>
              </a:cxn>
              <a:cxn ang="0">
                <a:pos x="438658" y="128105"/>
              </a:cxn>
              <a:cxn ang="0">
                <a:pos x="476964" y="153734"/>
              </a:cxn>
              <a:cxn ang="0">
                <a:pos x="513958" y="181442"/>
              </a:cxn>
              <a:cxn ang="0">
                <a:pos x="549563" y="211165"/>
              </a:cxn>
              <a:cxn ang="0">
                <a:pos x="583704" y="242840"/>
              </a:cxn>
              <a:cxn ang="0">
                <a:pos x="616305" y="276404"/>
              </a:cxn>
              <a:cxn ang="0">
                <a:pos x="647291" y="311794"/>
              </a:cxn>
              <a:cxn ang="0">
                <a:pos x="676585" y="348947"/>
              </a:cxn>
              <a:cxn ang="0">
                <a:pos x="704113" y="387799"/>
              </a:cxn>
              <a:cxn ang="0">
                <a:pos x="729799" y="428288"/>
              </a:cxn>
              <a:cxn ang="0">
                <a:pos x="753567" y="470351"/>
              </a:cxn>
              <a:cxn ang="0">
                <a:pos x="775341" y="513923"/>
              </a:cxn>
              <a:cxn ang="0">
                <a:pos x="795047" y="558943"/>
              </a:cxn>
              <a:cxn ang="0">
                <a:pos x="812608" y="605347"/>
              </a:cxn>
              <a:cxn ang="0">
                <a:pos x="827948" y="653072"/>
              </a:cxn>
              <a:cxn ang="0">
                <a:pos x="840994" y="702055"/>
              </a:cxn>
              <a:cxn ang="0">
                <a:pos x="1075054" y="702055"/>
              </a:cxn>
              <a:cxn ang="0">
                <a:pos x="1061995" y="653072"/>
              </a:cxn>
              <a:cxn ang="0">
                <a:pos x="1046643" y="605347"/>
              </a:cxn>
              <a:cxn ang="0">
                <a:pos x="1029072" y="558943"/>
              </a:cxn>
              <a:cxn ang="0">
                <a:pos x="1009359" y="513923"/>
              </a:cxn>
              <a:cxn ang="0">
                <a:pos x="987579" y="470351"/>
              </a:cxn>
              <a:cxn ang="0">
                <a:pos x="963807" y="428288"/>
              </a:cxn>
              <a:cxn ang="0">
                <a:pos x="938119" y="387799"/>
              </a:cxn>
              <a:cxn ang="0">
                <a:pos x="910590" y="348947"/>
              </a:cxn>
              <a:cxn ang="0">
                <a:pos x="881295" y="311794"/>
              </a:cxn>
              <a:cxn ang="0">
                <a:pos x="850311" y="276404"/>
              </a:cxn>
              <a:cxn ang="0">
                <a:pos x="817713" y="242840"/>
              </a:cxn>
              <a:cxn ang="0">
                <a:pos x="783575" y="211165"/>
              </a:cxn>
              <a:cxn ang="0">
                <a:pos x="747973" y="181442"/>
              </a:cxn>
              <a:cxn ang="0">
                <a:pos x="710984" y="153734"/>
              </a:cxn>
              <a:cxn ang="0">
                <a:pos x="672682" y="128105"/>
              </a:cxn>
              <a:cxn ang="0">
                <a:pos x="633143" y="104617"/>
              </a:cxn>
              <a:cxn ang="0">
                <a:pos x="592441" y="83333"/>
              </a:cxn>
              <a:cxn ang="0">
                <a:pos x="550654" y="64317"/>
              </a:cxn>
              <a:cxn ang="0">
                <a:pos x="507855" y="47632"/>
              </a:cxn>
              <a:cxn ang="0">
                <a:pos x="464122" y="33341"/>
              </a:cxn>
              <a:cxn ang="0">
                <a:pos x="419528" y="21506"/>
              </a:cxn>
              <a:cxn ang="0">
                <a:pos x="374149" y="12192"/>
              </a:cxn>
              <a:cxn ang="0">
                <a:pos x="328061" y="5460"/>
              </a:cxn>
              <a:cxn ang="0">
                <a:pos x="281340" y="1375"/>
              </a:cxn>
              <a:cxn ang="0">
                <a:pos x="234060" y="0"/>
              </a:cxn>
            </a:cxnLst>
            <a:rect l="0" t="0" r="r" b="b"/>
            <a:pathLst>
              <a:path w="1192529" h="936625">
                <a:moveTo>
                  <a:pt x="1192022" y="702055"/>
                </a:moveTo>
                <a:lnTo>
                  <a:pt x="724026" y="702055"/>
                </a:lnTo>
                <a:lnTo>
                  <a:pt x="985647" y="936116"/>
                </a:lnTo>
                <a:lnTo>
                  <a:pt x="1192022" y="702055"/>
                </a:lnTo>
                <a:close/>
              </a:path>
              <a:path w="1192529" h="936625">
                <a:moveTo>
                  <a:pt x="234060" y="0"/>
                </a:moveTo>
                <a:lnTo>
                  <a:pt x="0" y="0"/>
                </a:lnTo>
                <a:lnTo>
                  <a:pt x="47280" y="1375"/>
                </a:lnTo>
                <a:lnTo>
                  <a:pt x="94003" y="5460"/>
                </a:lnTo>
                <a:lnTo>
                  <a:pt x="140093" y="12192"/>
                </a:lnTo>
                <a:lnTo>
                  <a:pt x="185475" y="21506"/>
                </a:lnTo>
                <a:lnTo>
                  <a:pt x="230073" y="33341"/>
                </a:lnTo>
                <a:lnTo>
                  <a:pt x="273811" y="47632"/>
                </a:lnTo>
                <a:lnTo>
                  <a:pt x="316614" y="64317"/>
                </a:lnTo>
                <a:lnTo>
                  <a:pt x="358407" y="83333"/>
                </a:lnTo>
                <a:lnTo>
                  <a:pt x="399113" y="104617"/>
                </a:lnTo>
                <a:lnTo>
                  <a:pt x="438658" y="128105"/>
                </a:lnTo>
                <a:lnTo>
                  <a:pt x="476964" y="153734"/>
                </a:lnTo>
                <a:lnTo>
                  <a:pt x="513958" y="181442"/>
                </a:lnTo>
                <a:lnTo>
                  <a:pt x="549563" y="211165"/>
                </a:lnTo>
                <a:lnTo>
                  <a:pt x="583704" y="242840"/>
                </a:lnTo>
                <a:lnTo>
                  <a:pt x="616305" y="276404"/>
                </a:lnTo>
                <a:lnTo>
                  <a:pt x="647291" y="311794"/>
                </a:lnTo>
                <a:lnTo>
                  <a:pt x="676585" y="348947"/>
                </a:lnTo>
                <a:lnTo>
                  <a:pt x="704113" y="387799"/>
                </a:lnTo>
                <a:lnTo>
                  <a:pt x="729799" y="428288"/>
                </a:lnTo>
                <a:lnTo>
                  <a:pt x="753567" y="470351"/>
                </a:lnTo>
                <a:lnTo>
                  <a:pt x="775341" y="513923"/>
                </a:lnTo>
                <a:lnTo>
                  <a:pt x="795047" y="558943"/>
                </a:lnTo>
                <a:lnTo>
                  <a:pt x="812608" y="605347"/>
                </a:lnTo>
                <a:lnTo>
                  <a:pt x="827948" y="653072"/>
                </a:lnTo>
                <a:lnTo>
                  <a:pt x="840994" y="702055"/>
                </a:lnTo>
                <a:lnTo>
                  <a:pt x="1075054" y="702055"/>
                </a:lnTo>
                <a:lnTo>
                  <a:pt x="1061995" y="653072"/>
                </a:lnTo>
                <a:lnTo>
                  <a:pt x="1046643" y="605347"/>
                </a:lnTo>
                <a:lnTo>
                  <a:pt x="1029072" y="558943"/>
                </a:lnTo>
                <a:lnTo>
                  <a:pt x="1009359" y="513923"/>
                </a:lnTo>
                <a:lnTo>
                  <a:pt x="987579" y="470351"/>
                </a:lnTo>
                <a:lnTo>
                  <a:pt x="963807" y="428288"/>
                </a:lnTo>
                <a:lnTo>
                  <a:pt x="938119" y="387799"/>
                </a:lnTo>
                <a:lnTo>
                  <a:pt x="910590" y="348947"/>
                </a:lnTo>
                <a:lnTo>
                  <a:pt x="881295" y="311794"/>
                </a:lnTo>
                <a:lnTo>
                  <a:pt x="850311" y="276404"/>
                </a:lnTo>
                <a:lnTo>
                  <a:pt x="817713" y="242840"/>
                </a:lnTo>
                <a:lnTo>
                  <a:pt x="783575" y="211165"/>
                </a:lnTo>
                <a:lnTo>
                  <a:pt x="747973" y="181442"/>
                </a:lnTo>
                <a:lnTo>
                  <a:pt x="710984" y="153734"/>
                </a:lnTo>
                <a:lnTo>
                  <a:pt x="672682" y="128105"/>
                </a:lnTo>
                <a:lnTo>
                  <a:pt x="633143" y="104617"/>
                </a:lnTo>
                <a:lnTo>
                  <a:pt x="592441" y="83333"/>
                </a:lnTo>
                <a:lnTo>
                  <a:pt x="550654" y="64317"/>
                </a:lnTo>
                <a:lnTo>
                  <a:pt x="507855" y="47632"/>
                </a:lnTo>
                <a:lnTo>
                  <a:pt x="464122" y="33341"/>
                </a:lnTo>
                <a:lnTo>
                  <a:pt x="419528" y="21506"/>
                </a:lnTo>
                <a:lnTo>
                  <a:pt x="374149" y="12192"/>
                </a:lnTo>
                <a:lnTo>
                  <a:pt x="328061" y="5460"/>
                </a:lnTo>
                <a:lnTo>
                  <a:pt x="281340" y="1375"/>
                </a:lnTo>
                <a:lnTo>
                  <a:pt x="234060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03" name="object 28"/>
          <p:cNvSpPr>
            <a:spLocks/>
          </p:cNvSpPr>
          <p:nvPr/>
        </p:nvSpPr>
        <p:spPr bwMode="auto">
          <a:xfrm>
            <a:off x="5508625" y="1484313"/>
            <a:ext cx="985838" cy="936625"/>
          </a:xfrm>
          <a:custGeom>
            <a:avLst/>
            <a:gdLst/>
            <a:ahLst/>
            <a:cxnLst>
              <a:cxn ang="0">
                <a:pos x="822425" y="1297"/>
              </a:cxn>
              <a:cxn ang="0">
                <a:pos x="732112" y="11483"/>
              </a:cxn>
              <a:cxn ang="0">
                <a:pos x="644787" y="31360"/>
              </a:cxn>
              <a:cxn ang="0">
                <a:pos x="560931" y="60409"/>
              </a:cxn>
              <a:cxn ang="0">
                <a:pos x="481023" y="98114"/>
              </a:cxn>
              <a:cxn ang="0">
                <a:pos x="405543" y="143957"/>
              </a:cxn>
              <a:cxn ang="0">
                <a:pos x="334974" y="197420"/>
              </a:cxn>
              <a:cxn ang="0">
                <a:pos x="269793" y="257986"/>
              </a:cxn>
              <a:cxn ang="0">
                <a:pos x="210482" y="325137"/>
              </a:cxn>
              <a:cxn ang="0">
                <a:pos x="157521" y="398356"/>
              </a:cxn>
              <a:cxn ang="0">
                <a:pos x="111391" y="477126"/>
              </a:cxn>
              <a:cxn ang="0">
                <a:pos x="72571" y="560928"/>
              </a:cxn>
              <a:cxn ang="0">
                <a:pos x="41541" y="649246"/>
              </a:cxn>
              <a:cxn ang="0">
                <a:pos x="18783" y="741562"/>
              </a:cxn>
              <a:cxn ang="0">
                <a:pos x="4775" y="837358"/>
              </a:cxn>
              <a:cxn ang="0">
                <a:pos x="0" y="936116"/>
              </a:cxn>
              <a:cxn ang="0">
                <a:pos x="235279" y="886234"/>
              </a:cxn>
              <a:cxn ang="0">
                <a:pos x="244857" y="788409"/>
              </a:cxn>
              <a:cxn ang="0">
                <a:pos x="263569" y="693644"/>
              </a:cxn>
              <a:cxn ang="0">
                <a:pos x="290953" y="602511"/>
              </a:cxn>
              <a:cxn ang="0">
                <a:pos x="326545" y="515581"/>
              </a:cxn>
              <a:cxn ang="0">
                <a:pos x="369884" y="433424"/>
              </a:cxn>
              <a:cxn ang="0">
                <a:pos x="420507" y="356612"/>
              </a:cxn>
              <a:cxn ang="0">
                <a:pos x="477950" y="285716"/>
              </a:cxn>
              <a:cxn ang="0">
                <a:pos x="541752" y="221305"/>
              </a:cxn>
              <a:cxn ang="0">
                <a:pos x="611450" y="163953"/>
              </a:cxn>
              <a:cxn ang="0">
                <a:pos x="686581" y="114228"/>
              </a:cxn>
              <a:cxn ang="0">
                <a:pos x="766683" y="72703"/>
              </a:cxn>
              <a:cxn ang="0">
                <a:pos x="851292" y="39948"/>
              </a:cxn>
              <a:cxn ang="0">
                <a:pos x="939947" y="16534"/>
              </a:cxn>
              <a:cxn ang="0">
                <a:pos x="956456" y="4822"/>
              </a:cxn>
              <a:cxn ang="0">
                <a:pos x="897886" y="543"/>
              </a:cxn>
            </a:cxnLst>
            <a:rect l="0" t="0" r="r" b="b"/>
            <a:pathLst>
              <a:path w="986154" h="936625">
                <a:moveTo>
                  <a:pt x="868553" y="0"/>
                </a:moveTo>
                <a:lnTo>
                  <a:pt x="822425" y="1297"/>
                </a:lnTo>
                <a:lnTo>
                  <a:pt x="776925" y="5147"/>
                </a:lnTo>
                <a:lnTo>
                  <a:pt x="732112" y="11483"/>
                </a:lnTo>
                <a:lnTo>
                  <a:pt x="688046" y="20243"/>
                </a:lnTo>
                <a:lnTo>
                  <a:pt x="644787" y="31360"/>
                </a:lnTo>
                <a:lnTo>
                  <a:pt x="602395" y="44770"/>
                </a:lnTo>
                <a:lnTo>
                  <a:pt x="560931" y="60409"/>
                </a:lnTo>
                <a:lnTo>
                  <a:pt x="520453" y="78212"/>
                </a:lnTo>
                <a:lnTo>
                  <a:pt x="481023" y="98114"/>
                </a:lnTo>
                <a:lnTo>
                  <a:pt x="442699" y="120051"/>
                </a:lnTo>
                <a:lnTo>
                  <a:pt x="405543" y="143957"/>
                </a:lnTo>
                <a:lnTo>
                  <a:pt x="369615" y="169768"/>
                </a:lnTo>
                <a:lnTo>
                  <a:pt x="334974" y="197420"/>
                </a:lnTo>
                <a:lnTo>
                  <a:pt x="301680" y="226847"/>
                </a:lnTo>
                <a:lnTo>
                  <a:pt x="269793" y="257986"/>
                </a:lnTo>
                <a:lnTo>
                  <a:pt x="239374" y="290771"/>
                </a:lnTo>
                <a:lnTo>
                  <a:pt x="210482" y="325137"/>
                </a:lnTo>
                <a:lnTo>
                  <a:pt x="183178" y="361021"/>
                </a:lnTo>
                <a:lnTo>
                  <a:pt x="157521" y="398356"/>
                </a:lnTo>
                <a:lnTo>
                  <a:pt x="133572" y="437080"/>
                </a:lnTo>
                <a:lnTo>
                  <a:pt x="111391" y="477126"/>
                </a:lnTo>
                <a:lnTo>
                  <a:pt x="91037" y="518430"/>
                </a:lnTo>
                <a:lnTo>
                  <a:pt x="72571" y="560928"/>
                </a:lnTo>
                <a:lnTo>
                  <a:pt x="56052" y="604555"/>
                </a:lnTo>
                <a:lnTo>
                  <a:pt x="41541" y="649246"/>
                </a:lnTo>
                <a:lnTo>
                  <a:pt x="29098" y="694936"/>
                </a:lnTo>
                <a:lnTo>
                  <a:pt x="18783" y="741562"/>
                </a:lnTo>
                <a:lnTo>
                  <a:pt x="10655" y="789057"/>
                </a:lnTo>
                <a:lnTo>
                  <a:pt x="4775" y="837358"/>
                </a:lnTo>
                <a:lnTo>
                  <a:pt x="1203" y="886399"/>
                </a:lnTo>
                <a:lnTo>
                  <a:pt x="0" y="936116"/>
                </a:lnTo>
                <a:lnTo>
                  <a:pt x="234061" y="936116"/>
                </a:lnTo>
                <a:lnTo>
                  <a:pt x="235279" y="886234"/>
                </a:lnTo>
                <a:lnTo>
                  <a:pt x="238898" y="836975"/>
                </a:lnTo>
                <a:lnTo>
                  <a:pt x="244857" y="788409"/>
                </a:lnTo>
                <a:lnTo>
                  <a:pt x="253100" y="740608"/>
                </a:lnTo>
                <a:lnTo>
                  <a:pt x="263569" y="693644"/>
                </a:lnTo>
                <a:lnTo>
                  <a:pt x="276206" y="647588"/>
                </a:lnTo>
                <a:lnTo>
                  <a:pt x="290953" y="602511"/>
                </a:lnTo>
                <a:lnTo>
                  <a:pt x="307752" y="558485"/>
                </a:lnTo>
                <a:lnTo>
                  <a:pt x="326545" y="515581"/>
                </a:lnTo>
                <a:lnTo>
                  <a:pt x="347275" y="473870"/>
                </a:lnTo>
                <a:lnTo>
                  <a:pt x="369884" y="433424"/>
                </a:lnTo>
                <a:lnTo>
                  <a:pt x="394314" y="394315"/>
                </a:lnTo>
                <a:lnTo>
                  <a:pt x="420507" y="356612"/>
                </a:lnTo>
                <a:lnTo>
                  <a:pt x="448405" y="320389"/>
                </a:lnTo>
                <a:lnTo>
                  <a:pt x="477950" y="285716"/>
                </a:lnTo>
                <a:lnTo>
                  <a:pt x="509085" y="252664"/>
                </a:lnTo>
                <a:lnTo>
                  <a:pt x="541752" y="221305"/>
                </a:lnTo>
                <a:lnTo>
                  <a:pt x="575893" y="191711"/>
                </a:lnTo>
                <a:lnTo>
                  <a:pt x="611450" y="163953"/>
                </a:lnTo>
                <a:lnTo>
                  <a:pt x="648366" y="138101"/>
                </a:lnTo>
                <a:lnTo>
                  <a:pt x="686581" y="114228"/>
                </a:lnTo>
                <a:lnTo>
                  <a:pt x="726040" y="92405"/>
                </a:lnTo>
                <a:lnTo>
                  <a:pt x="766683" y="72703"/>
                </a:lnTo>
                <a:lnTo>
                  <a:pt x="808453" y="55193"/>
                </a:lnTo>
                <a:lnTo>
                  <a:pt x="851292" y="39948"/>
                </a:lnTo>
                <a:lnTo>
                  <a:pt x="895143" y="27038"/>
                </a:lnTo>
                <a:lnTo>
                  <a:pt x="939947" y="16534"/>
                </a:lnTo>
                <a:lnTo>
                  <a:pt x="985647" y="8508"/>
                </a:lnTo>
                <a:lnTo>
                  <a:pt x="956456" y="4822"/>
                </a:lnTo>
                <a:lnTo>
                  <a:pt x="927195" y="2158"/>
                </a:lnTo>
                <a:lnTo>
                  <a:pt x="897886" y="543"/>
                </a:lnTo>
                <a:lnTo>
                  <a:pt x="868553" y="0"/>
                </a:lnTo>
                <a:close/>
              </a:path>
            </a:pathLst>
          </a:custGeom>
          <a:solidFill>
            <a:srgbClr val="C1822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04" name="object 29"/>
          <p:cNvSpPr>
            <a:spLocks/>
          </p:cNvSpPr>
          <p:nvPr/>
        </p:nvSpPr>
        <p:spPr bwMode="auto">
          <a:xfrm>
            <a:off x="5508625" y="1484313"/>
            <a:ext cx="2060575" cy="936625"/>
          </a:xfrm>
          <a:custGeom>
            <a:avLst/>
            <a:gdLst/>
            <a:ahLst/>
            <a:cxnLst>
              <a:cxn ang="0">
                <a:pos x="939947" y="16534"/>
              </a:cxn>
              <a:cxn ang="0">
                <a:pos x="851292" y="39948"/>
              </a:cxn>
              <a:cxn ang="0">
                <a:pos x="766683" y="72703"/>
              </a:cxn>
              <a:cxn ang="0">
                <a:pos x="686581" y="114228"/>
              </a:cxn>
              <a:cxn ang="0">
                <a:pos x="611450" y="163953"/>
              </a:cxn>
              <a:cxn ang="0">
                <a:pos x="541752" y="221305"/>
              </a:cxn>
              <a:cxn ang="0">
                <a:pos x="477950" y="285716"/>
              </a:cxn>
              <a:cxn ang="0">
                <a:pos x="420507" y="356612"/>
              </a:cxn>
              <a:cxn ang="0">
                <a:pos x="369884" y="433424"/>
              </a:cxn>
              <a:cxn ang="0">
                <a:pos x="326545" y="515581"/>
              </a:cxn>
              <a:cxn ang="0">
                <a:pos x="290953" y="602511"/>
              </a:cxn>
              <a:cxn ang="0">
                <a:pos x="263569" y="693644"/>
              </a:cxn>
              <a:cxn ang="0">
                <a:pos x="244857" y="788409"/>
              </a:cxn>
              <a:cxn ang="0">
                <a:pos x="235279" y="886234"/>
              </a:cxn>
              <a:cxn ang="0">
                <a:pos x="0" y="936116"/>
              </a:cxn>
              <a:cxn ang="0">
                <a:pos x="4775" y="837358"/>
              </a:cxn>
              <a:cxn ang="0">
                <a:pos x="18783" y="741562"/>
              </a:cxn>
              <a:cxn ang="0">
                <a:pos x="41541" y="649246"/>
              </a:cxn>
              <a:cxn ang="0">
                <a:pos x="72571" y="560928"/>
              </a:cxn>
              <a:cxn ang="0">
                <a:pos x="111391" y="477126"/>
              </a:cxn>
              <a:cxn ang="0">
                <a:pos x="157521" y="398356"/>
              </a:cxn>
              <a:cxn ang="0">
                <a:pos x="210482" y="325137"/>
              </a:cxn>
              <a:cxn ang="0">
                <a:pos x="269793" y="257986"/>
              </a:cxn>
              <a:cxn ang="0">
                <a:pos x="334974" y="197420"/>
              </a:cxn>
              <a:cxn ang="0">
                <a:pos x="405543" y="143957"/>
              </a:cxn>
              <a:cxn ang="0">
                <a:pos x="481023" y="98114"/>
              </a:cxn>
              <a:cxn ang="0">
                <a:pos x="560931" y="60409"/>
              </a:cxn>
              <a:cxn ang="0">
                <a:pos x="644787" y="31360"/>
              </a:cxn>
              <a:cxn ang="0">
                <a:pos x="732112" y="11483"/>
              </a:cxn>
              <a:cxn ang="0">
                <a:pos x="822425" y="1297"/>
              </a:cxn>
              <a:cxn ang="0">
                <a:pos x="1102614" y="0"/>
              </a:cxn>
              <a:cxn ang="0">
                <a:pos x="1196614" y="5460"/>
              </a:cxn>
              <a:cxn ang="0">
                <a:pos x="1288081" y="21506"/>
              </a:cxn>
              <a:cxn ang="0">
                <a:pos x="1376408" y="47632"/>
              </a:cxn>
              <a:cxn ang="0">
                <a:pos x="1460994" y="83333"/>
              </a:cxn>
              <a:cxn ang="0">
                <a:pos x="1541235" y="128105"/>
              </a:cxn>
              <a:cxn ang="0">
                <a:pos x="1616526" y="181442"/>
              </a:cxn>
              <a:cxn ang="0">
                <a:pos x="1686266" y="242840"/>
              </a:cxn>
              <a:cxn ang="0">
                <a:pos x="1749848" y="311794"/>
              </a:cxn>
              <a:cxn ang="0">
                <a:pos x="1806672" y="387799"/>
              </a:cxn>
              <a:cxn ang="0">
                <a:pos x="1856132" y="470351"/>
              </a:cxn>
              <a:cxn ang="0">
                <a:pos x="1897625" y="558943"/>
              </a:cxn>
              <a:cxn ang="0">
                <a:pos x="1930548" y="653072"/>
              </a:cxn>
              <a:cxn ang="0">
                <a:pos x="2060575" y="702055"/>
              </a:cxn>
              <a:cxn ang="0">
                <a:pos x="1592580" y="702055"/>
              </a:cxn>
              <a:cxn ang="0">
                <a:pos x="1696501" y="653072"/>
              </a:cxn>
              <a:cxn ang="0">
                <a:pos x="1663600" y="558943"/>
              </a:cxn>
              <a:cxn ang="0">
                <a:pos x="1622120" y="470351"/>
              </a:cxn>
              <a:cxn ang="0">
                <a:pos x="1572666" y="387799"/>
              </a:cxn>
              <a:cxn ang="0">
                <a:pos x="1515844" y="311794"/>
              </a:cxn>
              <a:cxn ang="0">
                <a:pos x="1452257" y="242840"/>
              </a:cxn>
              <a:cxn ang="0">
                <a:pos x="1382511" y="181442"/>
              </a:cxn>
              <a:cxn ang="0">
                <a:pos x="1307211" y="128105"/>
              </a:cxn>
              <a:cxn ang="0">
                <a:pos x="1226960" y="83333"/>
              </a:cxn>
              <a:cxn ang="0">
                <a:pos x="1142364" y="47632"/>
              </a:cxn>
              <a:cxn ang="0">
                <a:pos x="1054028" y="21506"/>
              </a:cxn>
              <a:cxn ang="0">
                <a:pos x="962556" y="5460"/>
              </a:cxn>
              <a:cxn ang="0">
                <a:pos x="868553" y="0"/>
              </a:cxn>
            </a:cxnLst>
            <a:rect l="0" t="0" r="r" b="b"/>
            <a:pathLst>
              <a:path w="2060575" h="936625">
                <a:moveTo>
                  <a:pt x="985647" y="8508"/>
                </a:moveTo>
                <a:lnTo>
                  <a:pt x="939947" y="16534"/>
                </a:lnTo>
                <a:lnTo>
                  <a:pt x="895143" y="27038"/>
                </a:lnTo>
                <a:lnTo>
                  <a:pt x="851292" y="39948"/>
                </a:lnTo>
                <a:lnTo>
                  <a:pt x="808453" y="55193"/>
                </a:lnTo>
                <a:lnTo>
                  <a:pt x="766683" y="72703"/>
                </a:lnTo>
                <a:lnTo>
                  <a:pt x="726040" y="92405"/>
                </a:lnTo>
                <a:lnTo>
                  <a:pt x="686581" y="114228"/>
                </a:lnTo>
                <a:lnTo>
                  <a:pt x="648366" y="138101"/>
                </a:lnTo>
                <a:lnTo>
                  <a:pt x="611450" y="163953"/>
                </a:lnTo>
                <a:lnTo>
                  <a:pt x="575893" y="191711"/>
                </a:lnTo>
                <a:lnTo>
                  <a:pt x="541752" y="221305"/>
                </a:lnTo>
                <a:lnTo>
                  <a:pt x="509085" y="252664"/>
                </a:lnTo>
                <a:lnTo>
                  <a:pt x="477950" y="285716"/>
                </a:lnTo>
                <a:lnTo>
                  <a:pt x="448405" y="320389"/>
                </a:lnTo>
                <a:lnTo>
                  <a:pt x="420507" y="356612"/>
                </a:lnTo>
                <a:lnTo>
                  <a:pt x="394314" y="394315"/>
                </a:lnTo>
                <a:lnTo>
                  <a:pt x="369884" y="433424"/>
                </a:lnTo>
                <a:lnTo>
                  <a:pt x="347275" y="473870"/>
                </a:lnTo>
                <a:lnTo>
                  <a:pt x="326545" y="515581"/>
                </a:lnTo>
                <a:lnTo>
                  <a:pt x="307752" y="558485"/>
                </a:lnTo>
                <a:lnTo>
                  <a:pt x="290953" y="602511"/>
                </a:lnTo>
                <a:lnTo>
                  <a:pt x="276206" y="647588"/>
                </a:lnTo>
                <a:lnTo>
                  <a:pt x="263569" y="693644"/>
                </a:lnTo>
                <a:lnTo>
                  <a:pt x="253100" y="740608"/>
                </a:lnTo>
                <a:lnTo>
                  <a:pt x="244857" y="788409"/>
                </a:lnTo>
                <a:lnTo>
                  <a:pt x="238898" y="836975"/>
                </a:lnTo>
                <a:lnTo>
                  <a:pt x="235279" y="886234"/>
                </a:lnTo>
                <a:lnTo>
                  <a:pt x="234061" y="936116"/>
                </a:lnTo>
                <a:lnTo>
                  <a:pt x="0" y="936116"/>
                </a:lnTo>
                <a:lnTo>
                  <a:pt x="1203" y="886399"/>
                </a:lnTo>
                <a:lnTo>
                  <a:pt x="4775" y="837358"/>
                </a:lnTo>
                <a:lnTo>
                  <a:pt x="10655" y="789057"/>
                </a:lnTo>
                <a:lnTo>
                  <a:pt x="18783" y="741562"/>
                </a:lnTo>
                <a:lnTo>
                  <a:pt x="29098" y="694936"/>
                </a:lnTo>
                <a:lnTo>
                  <a:pt x="41541" y="649246"/>
                </a:lnTo>
                <a:lnTo>
                  <a:pt x="56052" y="604555"/>
                </a:lnTo>
                <a:lnTo>
                  <a:pt x="72571" y="560928"/>
                </a:lnTo>
                <a:lnTo>
                  <a:pt x="91037" y="518430"/>
                </a:lnTo>
                <a:lnTo>
                  <a:pt x="111391" y="477126"/>
                </a:lnTo>
                <a:lnTo>
                  <a:pt x="133572" y="437080"/>
                </a:lnTo>
                <a:lnTo>
                  <a:pt x="157521" y="398356"/>
                </a:lnTo>
                <a:lnTo>
                  <a:pt x="183178" y="361021"/>
                </a:lnTo>
                <a:lnTo>
                  <a:pt x="210482" y="325137"/>
                </a:lnTo>
                <a:lnTo>
                  <a:pt x="239374" y="290771"/>
                </a:lnTo>
                <a:lnTo>
                  <a:pt x="269793" y="257986"/>
                </a:lnTo>
                <a:lnTo>
                  <a:pt x="301680" y="226847"/>
                </a:lnTo>
                <a:lnTo>
                  <a:pt x="334974" y="197420"/>
                </a:lnTo>
                <a:lnTo>
                  <a:pt x="369615" y="169768"/>
                </a:lnTo>
                <a:lnTo>
                  <a:pt x="405543" y="143957"/>
                </a:lnTo>
                <a:lnTo>
                  <a:pt x="442699" y="120051"/>
                </a:lnTo>
                <a:lnTo>
                  <a:pt x="481023" y="98114"/>
                </a:lnTo>
                <a:lnTo>
                  <a:pt x="520453" y="78212"/>
                </a:lnTo>
                <a:lnTo>
                  <a:pt x="560931" y="60409"/>
                </a:lnTo>
                <a:lnTo>
                  <a:pt x="602395" y="44770"/>
                </a:lnTo>
                <a:lnTo>
                  <a:pt x="644787" y="31360"/>
                </a:lnTo>
                <a:lnTo>
                  <a:pt x="688046" y="20243"/>
                </a:lnTo>
                <a:lnTo>
                  <a:pt x="732112" y="11483"/>
                </a:lnTo>
                <a:lnTo>
                  <a:pt x="776925" y="5147"/>
                </a:lnTo>
                <a:lnTo>
                  <a:pt x="822425" y="1297"/>
                </a:lnTo>
                <a:lnTo>
                  <a:pt x="868553" y="0"/>
                </a:lnTo>
                <a:lnTo>
                  <a:pt x="1102614" y="0"/>
                </a:lnTo>
                <a:lnTo>
                  <a:pt x="1149893" y="1375"/>
                </a:lnTo>
                <a:lnTo>
                  <a:pt x="1196614" y="5460"/>
                </a:lnTo>
                <a:lnTo>
                  <a:pt x="1242702" y="12192"/>
                </a:lnTo>
                <a:lnTo>
                  <a:pt x="1288081" y="21506"/>
                </a:lnTo>
                <a:lnTo>
                  <a:pt x="1332675" y="33341"/>
                </a:lnTo>
                <a:lnTo>
                  <a:pt x="1376408" y="47632"/>
                </a:lnTo>
                <a:lnTo>
                  <a:pt x="1419207" y="64317"/>
                </a:lnTo>
                <a:lnTo>
                  <a:pt x="1460994" y="83333"/>
                </a:lnTo>
                <a:lnTo>
                  <a:pt x="1501696" y="104617"/>
                </a:lnTo>
                <a:lnTo>
                  <a:pt x="1541235" y="128105"/>
                </a:lnTo>
                <a:lnTo>
                  <a:pt x="1579537" y="153734"/>
                </a:lnTo>
                <a:lnTo>
                  <a:pt x="1616526" y="181442"/>
                </a:lnTo>
                <a:lnTo>
                  <a:pt x="1652128" y="211165"/>
                </a:lnTo>
                <a:lnTo>
                  <a:pt x="1686266" y="242840"/>
                </a:lnTo>
                <a:lnTo>
                  <a:pt x="1718864" y="276404"/>
                </a:lnTo>
                <a:lnTo>
                  <a:pt x="1749848" y="311794"/>
                </a:lnTo>
                <a:lnTo>
                  <a:pt x="1779143" y="348947"/>
                </a:lnTo>
                <a:lnTo>
                  <a:pt x="1806672" y="387799"/>
                </a:lnTo>
                <a:lnTo>
                  <a:pt x="1832360" y="428288"/>
                </a:lnTo>
                <a:lnTo>
                  <a:pt x="1856132" y="470351"/>
                </a:lnTo>
                <a:lnTo>
                  <a:pt x="1877912" y="513923"/>
                </a:lnTo>
                <a:lnTo>
                  <a:pt x="1897625" y="558943"/>
                </a:lnTo>
                <a:lnTo>
                  <a:pt x="1915196" y="605347"/>
                </a:lnTo>
                <a:lnTo>
                  <a:pt x="1930548" y="653072"/>
                </a:lnTo>
                <a:lnTo>
                  <a:pt x="1943608" y="702055"/>
                </a:lnTo>
                <a:lnTo>
                  <a:pt x="2060575" y="702055"/>
                </a:lnTo>
                <a:lnTo>
                  <a:pt x="1854200" y="936116"/>
                </a:lnTo>
                <a:lnTo>
                  <a:pt x="1592580" y="702055"/>
                </a:lnTo>
                <a:lnTo>
                  <a:pt x="1709547" y="702055"/>
                </a:lnTo>
                <a:lnTo>
                  <a:pt x="1696501" y="653072"/>
                </a:lnTo>
                <a:lnTo>
                  <a:pt x="1681161" y="605347"/>
                </a:lnTo>
                <a:lnTo>
                  <a:pt x="1663600" y="558943"/>
                </a:lnTo>
                <a:lnTo>
                  <a:pt x="1643894" y="513923"/>
                </a:lnTo>
                <a:lnTo>
                  <a:pt x="1622120" y="470351"/>
                </a:lnTo>
                <a:lnTo>
                  <a:pt x="1598352" y="428288"/>
                </a:lnTo>
                <a:lnTo>
                  <a:pt x="1572666" y="387799"/>
                </a:lnTo>
                <a:lnTo>
                  <a:pt x="1545138" y="348947"/>
                </a:lnTo>
                <a:lnTo>
                  <a:pt x="1515844" y="311794"/>
                </a:lnTo>
                <a:lnTo>
                  <a:pt x="1484858" y="276404"/>
                </a:lnTo>
                <a:lnTo>
                  <a:pt x="1452257" y="242840"/>
                </a:lnTo>
                <a:lnTo>
                  <a:pt x="1418116" y="211165"/>
                </a:lnTo>
                <a:lnTo>
                  <a:pt x="1382511" y="181442"/>
                </a:lnTo>
                <a:lnTo>
                  <a:pt x="1345517" y="153734"/>
                </a:lnTo>
                <a:lnTo>
                  <a:pt x="1307211" y="128105"/>
                </a:lnTo>
                <a:lnTo>
                  <a:pt x="1267666" y="104617"/>
                </a:lnTo>
                <a:lnTo>
                  <a:pt x="1226960" y="83333"/>
                </a:lnTo>
                <a:lnTo>
                  <a:pt x="1185167" y="64317"/>
                </a:lnTo>
                <a:lnTo>
                  <a:pt x="1142364" y="47632"/>
                </a:lnTo>
                <a:lnTo>
                  <a:pt x="1098626" y="33341"/>
                </a:lnTo>
                <a:lnTo>
                  <a:pt x="1054028" y="21506"/>
                </a:lnTo>
                <a:lnTo>
                  <a:pt x="1008646" y="12192"/>
                </a:lnTo>
                <a:lnTo>
                  <a:pt x="962556" y="5460"/>
                </a:lnTo>
                <a:lnTo>
                  <a:pt x="915833" y="1375"/>
                </a:lnTo>
                <a:lnTo>
                  <a:pt x="868553" y="0"/>
                </a:lnTo>
              </a:path>
            </a:pathLst>
          </a:custGeom>
          <a:noFill/>
          <a:ln w="25400">
            <a:solidFill>
              <a:srgbClr val="AF76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05" name="object 30"/>
          <p:cNvSpPr>
            <a:spLocks noChangeArrowheads="1"/>
          </p:cNvSpPr>
          <p:nvPr/>
        </p:nvSpPr>
        <p:spPr bwMode="auto">
          <a:xfrm>
            <a:off x="5653088" y="1681163"/>
            <a:ext cx="1712912" cy="30321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6" name="object 31"/>
          <p:cNvSpPr>
            <a:spLocks noChangeArrowheads="1"/>
          </p:cNvSpPr>
          <p:nvPr/>
        </p:nvSpPr>
        <p:spPr bwMode="auto">
          <a:xfrm>
            <a:off x="5632450" y="1893888"/>
            <a:ext cx="1711325" cy="30321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7" name="object 32"/>
          <p:cNvSpPr>
            <a:spLocks noChangeArrowheads="1"/>
          </p:cNvSpPr>
          <p:nvPr/>
        </p:nvSpPr>
        <p:spPr bwMode="auto">
          <a:xfrm>
            <a:off x="7094538" y="1893888"/>
            <a:ext cx="295275" cy="30321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8" name="object 33"/>
          <p:cNvSpPr>
            <a:spLocks noChangeArrowheads="1"/>
          </p:cNvSpPr>
          <p:nvPr/>
        </p:nvSpPr>
        <p:spPr bwMode="auto">
          <a:xfrm>
            <a:off x="5749925" y="1792288"/>
            <a:ext cx="1468438" cy="376237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9" name="object 34"/>
          <p:cNvSpPr>
            <a:spLocks noChangeArrowheads="1"/>
          </p:cNvSpPr>
          <p:nvPr/>
        </p:nvSpPr>
        <p:spPr bwMode="auto">
          <a:xfrm>
            <a:off x="6983413" y="2565400"/>
            <a:ext cx="2160587" cy="23495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10" name="object 35"/>
          <p:cNvSpPr>
            <a:spLocks/>
          </p:cNvSpPr>
          <p:nvPr/>
        </p:nvSpPr>
        <p:spPr bwMode="auto">
          <a:xfrm>
            <a:off x="5535613" y="5013325"/>
            <a:ext cx="1192212" cy="936625"/>
          </a:xfrm>
          <a:custGeom>
            <a:avLst/>
            <a:gdLst/>
            <a:ahLst/>
            <a:cxnLst>
              <a:cxn ang="0">
                <a:pos x="351027" y="234060"/>
              </a:cxn>
              <a:cxn ang="0">
                <a:pos x="116966" y="234060"/>
              </a:cxn>
              <a:cxn ang="0">
                <a:pos x="130026" y="283042"/>
              </a:cxn>
              <a:cxn ang="0">
                <a:pos x="145380" y="330765"/>
              </a:cxn>
              <a:cxn ang="0">
                <a:pos x="162954" y="377168"/>
              </a:cxn>
              <a:cxn ang="0">
                <a:pos x="182671" y="422186"/>
              </a:cxn>
              <a:cxn ang="0">
                <a:pos x="204455" y="465757"/>
              </a:cxn>
              <a:cxn ang="0">
                <a:pos x="228232" y="507817"/>
              </a:cxn>
              <a:cxn ang="0">
                <a:pos x="253926" y="548304"/>
              </a:cxn>
              <a:cxn ang="0">
                <a:pos x="281462" y="587154"/>
              </a:cxn>
              <a:cxn ang="0">
                <a:pos x="310763" y="624305"/>
              </a:cxn>
              <a:cxn ang="0">
                <a:pos x="341754" y="659693"/>
              </a:cxn>
              <a:cxn ang="0">
                <a:pos x="374361" y="693255"/>
              </a:cxn>
              <a:cxn ang="0">
                <a:pos x="408506" y="724928"/>
              </a:cxn>
              <a:cxn ang="0">
                <a:pos x="444115" y="754649"/>
              </a:cxn>
              <a:cxn ang="0">
                <a:pos x="481112" y="782355"/>
              </a:cxn>
              <a:cxn ang="0">
                <a:pos x="519421" y="807983"/>
              </a:cxn>
              <a:cxn ang="0">
                <a:pos x="558968" y="831469"/>
              </a:cxn>
              <a:cxn ang="0">
                <a:pos x="599676" y="852751"/>
              </a:cxn>
              <a:cxn ang="0">
                <a:pos x="641470" y="871766"/>
              </a:cxn>
              <a:cxn ang="0">
                <a:pos x="684274" y="888450"/>
              </a:cxn>
              <a:cxn ang="0">
                <a:pos x="728013" y="902740"/>
              </a:cxn>
              <a:cxn ang="0">
                <a:pos x="772612" y="914574"/>
              </a:cxn>
              <a:cxn ang="0">
                <a:pos x="817994" y="923887"/>
              </a:cxn>
              <a:cxn ang="0">
                <a:pos x="864084" y="930618"/>
              </a:cxn>
              <a:cxn ang="0">
                <a:pos x="910807" y="934703"/>
              </a:cxn>
              <a:cxn ang="0">
                <a:pos x="958088" y="936078"/>
              </a:cxn>
              <a:cxn ang="0">
                <a:pos x="1192022" y="936078"/>
              </a:cxn>
              <a:cxn ang="0">
                <a:pos x="1144756" y="934703"/>
              </a:cxn>
              <a:cxn ang="0">
                <a:pos x="1098046" y="930618"/>
              </a:cxn>
              <a:cxn ang="0">
                <a:pos x="1051968" y="923887"/>
              </a:cxn>
              <a:cxn ang="0">
                <a:pos x="1006597" y="914574"/>
              </a:cxn>
              <a:cxn ang="0">
                <a:pos x="962009" y="902740"/>
              </a:cxn>
              <a:cxn ang="0">
                <a:pos x="918279" y="888450"/>
              </a:cxn>
              <a:cxn ang="0">
                <a:pos x="875483" y="871766"/>
              </a:cxn>
              <a:cxn ang="0">
                <a:pos x="833697" y="852751"/>
              </a:cxn>
              <a:cxn ang="0">
                <a:pos x="792996" y="831469"/>
              </a:cxn>
              <a:cxn ang="0">
                <a:pos x="753455" y="807983"/>
              </a:cxn>
              <a:cxn ang="0">
                <a:pos x="715151" y="782355"/>
              </a:cxn>
              <a:cxn ang="0">
                <a:pos x="678158" y="754649"/>
              </a:cxn>
              <a:cxn ang="0">
                <a:pos x="642553" y="724928"/>
              </a:cxn>
              <a:cxn ang="0">
                <a:pos x="608411" y="693255"/>
              </a:cxn>
              <a:cxn ang="0">
                <a:pos x="575807" y="659693"/>
              </a:cxn>
              <a:cxn ang="0">
                <a:pos x="544818" y="624305"/>
              </a:cxn>
              <a:cxn ang="0">
                <a:pos x="515519" y="587154"/>
              </a:cxn>
              <a:cxn ang="0">
                <a:pos x="487985" y="548304"/>
              </a:cxn>
              <a:cxn ang="0">
                <a:pos x="462292" y="507817"/>
              </a:cxn>
              <a:cxn ang="0">
                <a:pos x="438515" y="465757"/>
              </a:cxn>
              <a:cxn ang="0">
                <a:pos x="416731" y="422186"/>
              </a:cxn>
              <a:cxn ang="0">
                <a:pos x="397015" y="377168"/>
              </a:cxn>
              <a:cxn ang="0">
                <a:pos x="379441" y="330765"/>
              </a:cxn>
              <a:cxn ang="0">
                <a:pos x="364087" y="283042"/>
              </a:cxn>
              <a:cxn ang="0">
                <a:pos x="351027" y="234060"/>
              </a:cxn>
              <a:cxn ang="0">
                <a:pos x="206501" y="0"/>
              </a:cxn>
              <a:cxn ang="0">
                <a:pos x="0" y="234060"/>
              </a:cxn>
              <a:cxn ang="0">
                <a:pos x="468122" y="234060"/>
              </a:cxn>
              <a:cxn ang="0">
                <a:pos x="206501" y="0"/>
              </a:cxn>
            </a:cxnLst>
            <a:rect l="0" t="0" r="r" b="b"/>
            <a:pathLst>
              <a:path w="1192529" h="936625">
                <a:moveTo>
                  <a:pt x="351027" y="234060"/>
                </a:moveTo>
                <a:lnTo>
                  <a:pt x="116966" y="234060"/>
                </a:lnTo>
                <a:lnTo>
                  <a:pt x="130026" y="283042"/>
                </a:lnTo>
                <a:lnTo>
                  <a:pt x="145380" y="330765"/>
                </a:lnTo>
                <a:lnTo>
                  <a:pt x="162954" y="377168"/>
                </a:lnTo>
                <a:lnTo>
                  <a:pt x="182671" y="422186"/>
                </a:lnTo>
                <a:lnTo>
                  <a:pt x="204455" y="465757"/>
                </a:lnTo>
                <a:lnTo>
                  <a:pt x="228232" y="507817"/>
                </a:lnTo>
                <a:lnTo>
                  <a:pt x="253926" y="548304"/>
                </a:lnTo>
                <a:lnTo>
                  <a:pt x="281462" y="587154"/>
                </a:lnTo>
                <a:lnTo>
                  <a:pt x="310763" y="624305"/>
                </a:lnTo>
                <a:lnTo>
                  <a:pt x="341754" y="659693"/>
                </a:lnTo>
                <a:lnTo>
                  <a:pt x="374361" y="693255"/>
                </a:lnTo>
                <a:lnTo>
                  <a:pt x="408506" y="724928"/>
                </a:lnTo>
                <a:lnTo>
                  <a:pt x="444115" y="754649"/>
                </a:lnTo>
                <a:lnTo>
                  <a:pt x="481112" y="782355"/>
                </a:lnTo>
                <a:lnTo>
                  <a:pt x="519421" y="807983"/>
                </a:lnTo>
                <a:lnTo>
                  <a:pt x="558968" y="831469"/>
                </a:lnTo>
                <a:lnTo>
                  <a:pt x="599676" y="852751"/>
                </a:lnTo>
                <a:lnTo>
                  <a:pt x="641470" y="871766"/>
                </a:lnTo>
                <a:lnTo>
                  <a:pt x="684274" y="888450"/>
                </a:lnTo>
                <a:lnTo>
                  <a:pt x="728013" y="902740"/>
                </a:lnTo>
                <a:lnTo>
                  <a:pt x="772612" y="914574"/>
                </a:lnTo>
                <a:lnTo>
                  <a:pt x="817994" y="923887"/>
                </a:lnTo>
                <a:lnTo>
                  <a:pt x="864084" y="930618"/>
                </a:lnTo>
                <a:lnTo>
                  <a:pt x="910807" y="934703"/>
                </a:lnTo>
                <a:lnTo>
                  <a:pt x="958088" y="936078"/>
                </a:lnTo>
                <a:lnTo>
                  <a:pt x="1192022" y="936078"/>
                </a:lnTo>
                <a:lnTo>
                  <a:pt x="1144756" y="934703"/>
                </a:lnTo>
                <a:lnTo>
                  <a:pt x="1098046" y="930618"/>
                </a:lnTo>
                <a:lnTo>
                  <a:pt x="1051968" y="923887"/>
                </a:lnTo>
                <a:lnTo>
                  <a:pt x="1006597" y="914574"/>
                </a:lnTo>
                <a:lnTo>
                  <a:pt x="962009" y="902740"/>
                </a:lnTo>
                <a:lnTo>
                  <a:pt x="918279" y="888450"/>
                </a:lnTo>
                <a:lnTo>
                  <a:pt x="875483" y="871766"/>
                </a:lnTo>
                <a:lnTo>
                  <a:pt x="833697" y="852751"/>
                </a:lnTo>
                <a:lnTo>
                  <a:pt x="792996" y="831469"/>
                </a:lnTo>
                <a:lnTo>
                  <a:pt x="753455" y="807983"/>
                </a:lnTo>
                <a:lnTo>
                  <a:pt x="715151" y="782355"/>
                </a:lnTo>
                <a:lnTo>
                  <a:pt x="678158" y="754649"/>
                </a:lnTo>
                <a:lnTo>
                  <a:pt x="642553" y="724928"/>
                </a:lnTo>
                <a:lnTo>
                  <a:pt x="608411" y="693255"/>
                </a:lnTo>
                <a:lnTo>
                  <a:pt x="575807" y="659693"/>
                </a:lnTo>
                <a:lnTo>
                  <a:pt x="544818" y="624305"/>
                </a:lnTo>
                <a:lnTo>
                  <a:pt x="515519" y="587154"/>
                </a:lnTo>
                <a:lnTo>
                  <a:pt x="487985" y="548304"/>
                </a:lnTo>
                <a:lnTo>
                  <a:pt x="462292" y="507817"/>
                </a:lnTo>
                <a:lnTo>
                  <a:pt x="438515" y="465757"/>
                </a:lnTo>
                <a:lnTo>
                  <a:pt x="416731" y="422186"/>
                </a:lnTo>
                <a:lnTo>
                  <a:pt x="397015" y="377168"/>
                </a:lnTo>
                <a:lnTo>
                  <a:pt x="379441" y="330765"/>
                </a:lnTo>
                <a:lnTo>
                  <a:pt x="364087" y="283042"/>
                </a:lnTo>
                <a:lnTo>
                  <a:pt x="351027" y="234060"/>
                </a:lnTo>
                <a:close/>
              </a:path>
              <a:path w="1192529" h="936625">
                <a:moveTo>
                  <a:pt x="206501" y="0"/>
                </a:moveTo>
                <a:lnTo>
                  <a:pt x="0" y="234060"/>
                </a:lnTo>
                <a:lnTo>
                  <a:pt x="468122" y="234060"/>
                </a:lnTo>
                <a:lnTo>
                  <a:pt x="206501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11" name="object 36"/>
          <p:cNvSpPr>
            <a:spLocks/>
          </p:cNvSpPr>
          <p:nvPr/>
        </p:nvSpPr>
        <p:spPr bwMode="auto">
          <a:xfrm>
            <a:off x="6610350" y="5013325"/>
            <a:ext cx="985838" cy="936625"/>
          </a:xfrm>
          <a:custGeom>
            <a:avLst/>
            <a:gdLst/>
            <a:ahLst/>
            <a:cxnLst>
              <a:cxn ang="0">
                <a:pos x="751586" y="0"/>
              </a:cxn>
              <a:cxn ang="0">
                <a:pos x="746748" y="99141"/>
              </a:cxn>
              <a:cxn ang="0">
                <a:pos x="732546" y="195506"/>
              </a:cxn>
              <a:cxn ang="0">
                <a:pos x="709440" y="288524"/>
              </a:cxn>
              <a:cxn ang="0">
                <a:pos x="677894" y="377625"/>
              </a:cxn>
              <a:cxn ang="0">
                <a:pos x="638371" y="462237"/>
              </a:cxn>
              <a:cxn ang="0">
                <a:pos x="591332" y="541788"/>
              </a:cxn>
              <a:cxn ang="0">
                <a:pos x="537241" y="615710"/>
              </a:cxn>
              <a:cxn ang="0">
                <a:pos x="476561" y="683430"/>
              </a:cxn>
              <a:cxn ang="0">
                <a:pos x="409753" y="744377"/>
              </a:cxn>
              <a:cxn ang="0">
                <a:pos x="337280" y="797981"/>
              </a:cxn>
              <a:cxn ang="0">
                <a:pos x="259606" y="843670"/>
              </a:cxn>
              <a:cxn ang="0">
                <a:pos x="177193" y="880875"/>
              </a:cxn>
              <a:cxn ang="0">
                <a:pos x="90503" y="909023"/>
              </a:cxn>
              <a:cxn ang="0">
                <a:pos x="0" y="927544"/>
              </a:cxn>
              <a:cxn ang="0">
                <a:pos x="58340" y="933945"/>
              </a:cxn>
              <a:cxn ang="0">
                <a:pos x="116967" y="936078"/>
              </a:cxn>
              <a:cxn ang="0">
                <a:pos x="208617" y="930932"/>
              </a:cxn>
              <a:cxn ang="0">
                <a:pos x="297516" y="915837"/>
              </a:cxn>
              <a:cxn ang="0">
                <a:pos x="383184" y="891311"/>
              </a:cxn>
              <a:cxn ang="0">
                <a:pos x="465141" y="857872"/>
              </a:cxn>
              <a:cxn ang="0">
                <a:pos x="542907" y="816036"/>
              </a:cxn>
              <a:cxn ang="0">
                <a:pos x="616002" y="766322"/>
              </a:cxn>
              <a:cxn ang="0">
                <a:pos x="683945" y="709247"/>
              </a:cxn>
              <a:cxn ang="0">
                <a:pos x="746258" y="645327"/>
              </a:cxn>
              <a:cxn ang="0">
                <a:pos x="802458" y="575081"/>
              </a:cxn>
              <a:cxn ang="0">
                <a:pos x="852068" y="499025"/>
              </a:cxn>
              <a:cxn ang="0">
                <a:pos x="894606" y="417678"/>
              </a:cxn>
              <a:cxn ang="0">
                <a:pos x="929593" y="331556"/>
              </a:cxn>
              <a:cxn ang="0">
                <a:pos x="956547" y="241177"/>
              </a:cxn>
              <a:cxn ang="0">
                <a:pos x="974991" y="147058"/>
              </a:cxn>
              <a:cxn ang="0">
                <a:pos x="984443" y="49717"/>
              </a:cxn>
            </a:cxnLst>
            <a:rect l="0" t="0" r="r" b="b"/>
            <a:pathLst>
              <a:path w="986154" h="936625">
                <a:moveTo>
                  <a:pt x="985647" y="0"/>
                </a:moveTo>
                <a:lnTo>
                  <a:pt x="751586" y="0"/>
                </a:lnTo>
                <a:lnTo>
                  <a:pt x="750367" y="49881"/>
                </a:lnTo>
                <a:lnTo>
                  <a:pt x="746748" y="99141"/>
                </a:lnTo>
                <a:lnTo>
                  <a:pt x="740789" y="147706"/>
                </a:lnTo>
                <a:lnTo>
                  <a:pt x="732546" y="195506"/>
                </a:lnTo>
                <a:lnTo>
                  <a:pt x="722077" y="242469"/>
                </a:lnTo>
                <a:lnTo>
                  <a:pt x="709440" y="288524"/>
                </a:lnTo>
                <a:lnTo>
                  <a:pt x="694693" y="333600"/>
                </a:lnTo>
                <a:lnTo>
                  <a:pt x="677894" y="377625"/>
                </a:lnTo>
                <a:lnTo>
                  <a:pt x="659101" y="420528"/>
                </a:lnTo>
                <a:lnTo>
                  <a:pt x="638371" y="462237"/>
                </a:lnTo>
                <a:lnTo>
                  <a:pt x="615762" y="502681"/>
                </a:lnTo>
                <a:lnTo>
                  <a:pt x="591332" y="541788"/>
                </a:lnTo>
                <a:lnTo>
                  <a:pt x="565139" y="579489"/>
                </a:lnTo>
                <a:lnTo>
                  <a:pt x="537241" y="615710"/>
                </a:lnTo>
                <a:lnTo>
                  <a:pt x="507696" y="650381"/>
                </a:lnTo>
                <a:lnTo>
                  <a:pt x="476561" y="683430"/>
                </a:lnTo>
                <a:lnTo>
                  <a:pt x="443894" y="714785"/>
                </a:lnTo>
                <a:lnTo>
                  <a:pt x="409753" y="744377"/>
                </a:lnTo>
                <a:lnTo>
                  <a:pt x="374196" y="772132"/>
                </a:lnTo>
                <a:lnTo>
                  <a:pt x="337280" y="797981"/>
                </a:lnTo>
                <a:lnTo>
                  <a:pt x="299065" y="821850"/>
                </a:lnTo>
                <a:lnTo>
                  <a:pt x="259606" y="843670"/>
                </a:lnTo>
                <a:lnTo>
                  <a:pt x="218963" y="863369"/>
                </a:lnTo>
                <a:lnTo>
                  <a:pt x="177193" y="880875"/>
                </a:lnTo>
                <a:lnTo>
                  <a:pt x="134354" y="896116"/>
                </a:lnTo>
                <a:lnTo>
                  <a:pt x="90503" y="909023"/>
                </a:lnTo>
                <a:lnTo>
                  <a:pt x="45699" y="919522"/>
                </a:lnTo>
                <a:lnTo>
                  <a:pt x="0" y="927544"/>
                </a:lnTo>
                <a:lnTo>
                  <a:pt x="29116" y="931278"/>
                </a:lnTo>
                <a:lnTo>
                  <a:pt x="58340" y="933945"/>
                </a:lnTo>
                <a:lnTo>
                  <a:pt x="87635" y="935545"/>
                </a:lnTo>
                <a:lnTo>
                  <a:pt x="116967" y="936078"/>
                </a:lnTo>
                <a:lnTo>
                  <a:pt x="163105" y="934781"/>
                </a:lnTo>
                <a:lnTo>
                  <a:pt x="208617" y="930932"/>
                </a:lnTo>
                <a:lnTo>
                  <a:pt x="253440" y="924596"/>
                </a:lnTo>
                <a:lnTo>
                  <a:pt x="297516" y="915837"/>
                </a:lnTo>
                <a:lnTo>
                  <a:pt x="340784" y="904721"/>
                </a:lnTo>
                <a:lnTo>
                  <a:pt x="383184" y="891311"/>
                </a:lnTo>
                <a:lnTo>
                  <a:pt x="424657" y="875673"/>
                </a:lnTo>
                <a:lnTo>
                  <a:pt x="465141" y="857872"/>
                </a:lnTo>
                <a:lnTo>
                  <a:pt x="504578" y="837971"/>
                </a:lnTo>
                <a:lnTo>
                  <a:pt x="542907" y="816036"/>
                </a:lnTo>
                <a:lnTo>
                  <a:pt x="580068" y="792132"/>
                </a:lnTo>
                <a:lnTo>
                  <a:pt x="616002" y="766322"/>
                </a:lnTo>
                <a:lnTo>
                  <a:pt x="650648" y="738672"/>
                </a:lnTo>
                <a:lnTo>
                  <a:pt x="683945" y="709247"/>
                </a:lnTo>
                <a:lnTo>
                  <a:pt x="715835" y="678110"/>
                </a:lnTo>
                <a:lnTo>
                  <a:pt x="746258" y="645327"/>
                </a:lnTo>
                <a:lnTo>
                  <a:pt x="775152" y="610962"/>
                </a:lnTo>
                <a:lnTo>
                  <a:pt x="802458" y="575081"/>
                </a:lnTo>
                <a:lnTo>
                  <a:pt x="828117" y="537747"/>
                </a:lnTo>
                <a:lnTo>
                  <a:pt x="852068" y="499025"/>
                </a:lnTo>
                <a:lnTo>
                  <a:pt x="874251" y="458981"/>
                </a:lnTo>
                <a:lnTo>
                  <a:pt x="894606" y="417678"/>
                </a:lnTo>
                <a:lnTo>
                  <a:pt x="913073" y="375181"/>
                </a:lnTo>
                <a:lnTo>
                  <a:pt x="929593" y="331556"/>
                </a:lnTo>
                <a:lnTo>
                  <a:pt x="944104" y="286866"/>
                </a:lnTo>
                <a:lnTo>
                  <a:pt x="956547" y="241177"/>
                </a:lnTo>
                <a:lnTo>
                  <a:pt x="966863" y="194553"/>
                </a:lnTo>
                <a:lnTo>
                  <a:pt x="974991" y="147058"/>
                </a:lnTo>
                <a:lnTo>
                  <a:pt x="980871" y="98758"/>
                </a:lnTo>
                <a:lnTo>
                  <a:pt x="984443" y="49717"/>
                </a:lnTo>
                <a:lnTo>
                  <a:pt x="985647" y="0"/>
                </a:lnTo>
                <a:close/>
              </a:path>
            </a:pathLst>
          </a:custGeom>
          <a:solidFill>
            <a:srgbClr val="C1822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12" name="object 37"/>
          <p:cNvSpPr>
            <a:spLocks/>
          </p:cNvSpPr>
          <p:nvPr/>
        </p:nvSpPr>
        <p:spPr bwMode="auto">
          <a:xfrm>
            <a:off x="5535613" y="5013325"/>
            <a:ext cx="2060575" cy="936625"/>
          </a:xfrm>
          <a:custGeom>
            <a:avLst/>
            <a:gdLst/>
            <a:ahLst/>
            <a:cxnLst>
              <a:cxn ang="0">
                <a:pos x="1120754" y="919522"/>
              </a:cxn>
              <a:cxn ang="0">
                <a:pos x="1209409" y="896116"/>
              </a:cxn>
              <a:cxn ang="0">
                <a:pos x="1294018" y="863369"/>
              </a:cxn>
              <a:cxn ang="0">
                <a:pos x="1374120" y="821850"/>
              </a:cxn>
              <a:cxn ang="0">
                <a:pos x="1449251" y="772132"/>
              </a:cxn>
              <a:cxn ang="0">
                <a:pos x="1518949" y="714785"/>
              </a:cxn>
              <a:cxn ang="0">
                <a:pos x="1582751" y="650381"/>
              </a:cxn>
              <a:cxn ang="0">
                <a:pos x="1640194" y="579489"/>
              </a:cxn>
              <a:cxn ang="0">
                <a:pos x="1690817" y="502681"/>
              </a:cxn>
              <a:cxn ang="0">
                <a:pos x="1734156" y="420528"/>
              </a:cxn>
              <a:cxn ang="0">
                <a:pos x="1769748" y="333600"/>
              </a:cxn>
              <a:cxn ang="0">
                <a:pos x="1797132" y="242469"/>
              </a:cxn>
              <a:cxn ang="0">
                <a:pos x="1815844" y="147706"/>
              </a:cxn>
              <a:cxn ang="0">
                <a:pos x="1825422" y="49881"/>
              </a:cxn>
              <a:cxn ang="0">
                <a:pos x="2060702" y="0"/>
              </a:cxn>
              <a:cxn ang="0">
                <a:pos x="2055926" y="98758"/>
              </a:cxn>
              <a:cxn ang="0">
                <a:pos x="2041918" y="194553"/>
              </a:cxn>
              <a:cxn ang="0">
                <a:pos x="2019159" y="286866"/>
              </a:cxn>
              <a:cxn ang="0">
                <a:pos x="1988128" y="375181"/>
              </a:cxn>
              <a:cxn ang="0">
                <a:pos x="1949306" y="458981"/>
              </a:cxn>
              <a:cxn ang="0">
                <a:pos x="1903172" y="537747"/>
              </a:cxn>
              <a:cxn ang="0">
                <a:pos x="1850207" y="610962"/>
              </a:cxn>
              <a:cxn ang="0">
                <a:pos x="1790890" y="678110"/>
              </a:cxn>
              <a:cxn ang="0">
                <a:pos x="1725703" y="738672"/>
              </a:cxn>
              <a:cxn ang="0">
                <a:pos x="1655123" y="792132"/>
              </a:cxn>
              <a:cxn ang="0">
                <a:pos x="1579633" y="837971"/>
              </a:cxn>
              <a:cxn ang="0">
                <a:pos x="1499712" y="875673"/>
              </a:cxn>
              <a:cxn ang="0">
                <a:pos x="1415839" y="904721"/>
              </a:cxn>
              <a:cxn ang="0">
                <a:pos x="1328495" y="924596"/>
              </a:cxn>
              <a:cxn ang="0">
                <a:pos x="1238160" y="934781"/>
              </a:cxn>
              <a:cxn ang="0">
                <a:pos x="958088" y="936078"/>
              </a:cxn>
              <a:cxn ang="0">
                <a:pos x="864084" y="930618"/>
              </a:cxn>
              <a:cxn ang="0">
                <a:pos x="772612" y="914574"/>
              </a:cxn>
              <a:cxn ang="0">
                <a:pos x="684274" y="888450"/>
              </a:cxn>
              <a:cxn ang="0">
                <a:pos x="599676" y="852751"/>
              </a:cxn>
              <a:cxn ang="0">
                <a:pos x="519421" y="807983"/>
              </a:cxn>
              <a:cxn ang="0">
                <a:pos x="444115" y="754649"/>
              </a:cxn>
              <a:cxn ang="0">
                <a:pos x="374361" y="693255"/>
              </a:cxn>
              <a:cxn ang="0">
                <a:pos x="310763" y="624305"/>
              </a:cxn>
              <a:cxn ang="0">
                <a:pos x="253926" y="548304"/>
              </a:cxn>
              <a:cxn ang="0">
                <a:pos x="204455" y="465757"/>
              </a:cxn>
              <a:cxn ang="0">
                <a:pos x="162954" y="377168"/>
              </a:cxn>
              <a:cxn ang="0">
                <a:pos x="130026" y="283042"/>
              </a:cxn>
              <a:cxn ang="0">
                <a:pos x="0" y="234060"/>
              </a:cxn>
              <a:cxn ang="0">
                <a:pos x="468122" y="234060"/>
              </a:cxn>
              <a:cxn ang="0">
                <a:pos x="364087" y="283042"/>
              </a:cxn>
              <a:cxn ang="0">
                <a:pos x="397015" y="377168"/>
              </a:cxn>
              <a:cxn ang="0">
                <a:pos x="438515" y="465757"/>
              </a:cxn>
              <a:cxn ang="0">
                <a:pos x="487985" y="548304"/>
              </a:cxn>
              <a:cxn ang="0">
                <a:pos x="544818" y="624305"/>
              </a:cxn>
              <a:cxn ang="0">
                <a:pos x="608411" y="693255"/>
              </a:cxn>
              <a:cxn ang="0">
                <a:pos x="678158" y="754649"/>
              </a:cxn>
              <a:cxn ang="0">
                <a:pos x="753455" y="807983"/>
              </a:cxn>
              <a:cxn ang="0">
                <a:pos x="833697" y="852751"/>
              </a:cxn>
              <a:cxn ang="0">
                <a:pos x="918279" y="888450"/>
              </a:cxn>
              <a:cxn ang="0">
                <a:pos x="1006597" y="914574"/>
              </a:cxn>
              <a:cxn ang="0">
                <a:pos x="1098046" y="930618"/>
              </a:cxn>
              <a:cxn ang="0">
                <a:pos x="1192022" y="936078"/>
              </a:cxn>
            </a:cxnLst>
            <a:rect l="0" t="0" r="r" b="b"/>
            <a:pathLst>
              <a:path w="2061209" h="936625">
                <a:moveTo>
                  <a:pt x="1075054" y="927544"/>
                </a:moveTo>
                <a:lnTo>
                  <a:pt x="1120754" y="919522"/>
                </a:lnTo>
                <a:lnTo>
                  <a:pt x="1165558" y="909023"/>
                </a:lnTo>
                <a:lnTo>
                  <a:pt x="1209409" y="896116"/>
                </a:lnTo>
                <a:lnTo>
                  <a:pt x="1252248" y="880875"/>
                </a:lnTo>
                <a:lnTo>
                  <a:pt x="1294018" y="863369"/>
                </a:lnTo>
                <a:lnTo>
                  <a:pt x="1334661" y="843670"/>
                </a:lnTo>
                <a:lnTo>
                  <a:pt x="1374120" y="821850"/>
                </a:lnTo>
                <a:lnTo>
                  <a:pt x="1412335" y="797981"/>
                </a:lnTo>
                <a:lnTo>
                  <a:pt x="1449251" y="772132"/>
                </a:lnTo>
                <a:lnTo>
                  <a:pt x="1484808" y="744377"/>
                </a:lnTo>
                <a:lnTo>
                  <a:pt x="1518949" y="714785"/>
                </a:lnTo>
                <a:lnTo>
                  <a:pt x="1551616" y="683430"/>
                </a:lnTo>
                <a:lnTo>
                  <a:pt x="1582751" y="650381"/>
                </a:lnTo>
                <a:lnTo>
                  <a:pt x="1612296" y="615710"/>
                </a:lnTo>
                <a:lnTo>
                  <a:pt x="1640194" y="579489"/>
                </a:lnTo>
                <a:lnTo>
                  <a:pt x="1666387" y="541788"/>
                </a:lnTo>
                <a:lnTo>
                  <a:pt x="1690817" y="502681"/>
                </a:lnTo>
                <a:lnTo>
                  <a:pt x="1713426" y="462237"/>
                </a:lnTo>
                <a:lnTo>
                  <a:pt x="1734156" y="420528"/>
                </a:lnTo>
                <a:lnTo>
                  <a:pt x="1752949" y="377625"/>
                </a:lnTo>
                <a:lnTo>
                  <a:pt x="1769748" y="333600"/>
                </a:lnTo>
                <a:lnTo>
                  <a:pt x="1784495" y="288524"/>
                </a:lnTo>
                <a:lnTo>
                  <a:pt x="1797132" y="242469"/>
                </a:lnTo>
                <a:lnTo>
                  <a:pt x="1807601" y="195506"/>
                </a:lnTo>
                <a:lnTo>
                  <a:pt x="1815844" y="147706"/>
                </a:lnTo>
                <a:lnTo>
                  <a:pt x="1821803" y="99141"/>
                </a:lnTo>
                <a:lnTo>
                  <a:pt x="1825422" y="49881"/>
                </a:lnTo>
                <a:lnTo>
                  <a:pt x="1826641" y="0"/>
                </a:lnTo>
                <a:lnTo>
                  <a:pt x="2060702" y="0"/>
                </a:lnTo>
                <a:lnTo>
                  <a:pt x="2059498" y="49717"/>
                </a:lnTo>
                <a:lnTo>
                  <a:pt x="2055926" y="98758"/>
                </a:lnTo>
                <a:lnTo>
                  <a:pt x="2050046" y="147058"/>
                </a:lnTo>
                <a:lnTo>
                  <a:pt x="2041918" y="194553"/>
                </a:lnTo>
                <a:lnTo>
                  <a:pt x="2031602" y="241177"/>
                </a:lnTo>
                <a:lnTo>
                  <a:pt x="2019159" y="286866"/>
                </a:lnTo>
                <a:lnTo>
                  <a:pt x="2004648" y="331556"/>
                </a:lnTo>
                <a:lnTo>
                  <a:pt x="1988128" y="375181"/>
                </a:lnTo>
                <a:lnTo>
                  <a:pt x="1969661" y="417678"/>
                </a:lnTo>
                <a:lnTo>
                  <a:pt x="1949306" y="458981"/>
                </a:lnTo>
                <a:lnTo>
                  <a:pt x="1927123" y="499025"/>
                </a:lnTo>
                <a:lnTo>
                  <a:pt x="1903172" y="537747"/>
                </a:lnTo>
                <a:lnTo>
                  <a:pt x="1877513" y="575081"/>
                </a:lnTo>
                <a:lnTo>
                  <a:pt x="1850207" y="610962"/>
                </a:lnTo>
                <a:lnTo>
                  <a:pt x="1821313" y="645327"/>
                </a:lnTo>
                <a:lnTo>
                  <a:pt x="1790890" y="678110"/>
                </a:lnTo>
                <a:lnTo>
                  <a:pt x="1759000" y="709247"/>
                </a:lnTo>
                <a:lnTo>
                  <a:pt x="1725703" y="738672"/>
                </a:lnTo>
                <a:lnTo>
                  <a:pt x="1691057" y="766322"/>
                </a:lnTo>
                <a:lnTo>
                  <a:pt x="1655123" y="792132"/>
                </a:lnTo>
                <a:lnTo>
                  <a:pt x="1617962" y="816036"/>
                </a:lnTo>
                <a:lnTo>
                  <a:pt x="1579633" y="837971"/>
                </a:lnTo>
                <a:lnTo>
                  <a:pt x="1540196" y="857872"/>
                </a:lnTo>
                <a:lnTo>
                  <a:pt x="1499712" y="875673"/>
                </a:lnTo>
                <a:lnTo>
                  <a:pt x="1458239" y="891311"/>
                </a:lnTo>
                <a:lnTo>
                  <a:pt x="1415839" y="904721"/>
                </a:lnTo>
                <a:lnTo>
                  <a:pt x="1372571" y="915837"/>
                </a:lnTo>
                <a:lnTo>
                  <a:pt x="1328495" y="924596"/>
                </a:lnTo>
                <a:lnTo>
                  <a:pt x="1283672" y="930932"/>
                </a:lnTo>
                <a:lnTo>
                  <a:pt x="1238160" y="934781"/>
                </a:lnTo>
                <a:lnTo>
                  <a:pt x="1192022" y="936078"/>
                </a:lnTo>
                <a:lnTo>
                  <a:pt x="958088" y="936078"/>
                </a:lnTo>
                <a:lnTo>
                  <a:pt x="910807" y="934703"/>
                </a:lnTo>
                <a:lnTo>
                  <a:pt x="864084" y="930618"/>
                </a:lnTo>
                <a:lnTo>
                  <a:pt x="817994" y="923887"/>
                </a:lnTo>
                <a:lnTo>
                  <a:pt x="772612" y="914574"/>
                </a:lnTo>
                <a:lnTo>
                  <a:pt x="728013" y="902740"/>
                </a:lnTo>
                <a:lnTo>
                  <a:pt x="684274" y="888450"/>
                </a:lnTo>
                <a:lnTo>
                  <a:pt x="641470" y="871766"/>
                </a:lnTo>
                <a:lnTo>
                  <a:pt x="599676" y="852751"/>
                </a:lnTo>
                <a:lnTo>
                  <a:pt x="558968" y="831469"/>
                </a:lnTo>
                <a:lnTo>
                  <a:pt x="519421" y="807983"/>
                </a:lnTo>
                <a:lnTo>
                  <a:pt x="481112" y="782355"/>
                </a:lnTo>
                <a:lnTo>
                  <a:pt x="444115" y="754649"/>
                </a:lnTo>
                <a:lnTo>
                  <a:pt x="408506" y="724928"/>
                </a:lnTo>
                <a:lnTo>
                  <a:pt x="374361" y="693255"/>
                </a:lnTo>
                <a:lnTo>
                  <a:pt x="341754" y="659693"/>
                </a:lnTo>
                <a:lnTo>
                  <a:pt x="310763" y="624305"/>
                </a:lnTo>
                <a:lnTo>
                  <a:pt x="281462" y="587154"/>
                </a:lnTo>
                <a:lnTo>
                  <a:pt x="253926" y="548304"/>
                </a:lnTo>
                <a:lnTo>
                  <a:pt x="228232" y="507817"/>
                </a:lnTo>
                <a:lnTo>
                  <a:pt x="204455" y="465757"/>
                </a:lnTo>
                <a:lnTo>
                  <a:pt x="182671" y="422186"/>
                </a:lnTo>
                <a:lnTo>
                  <a:pt x="162954" y="377168"/>
                </a:lnTo>
                <a:lnTo>
                  <a:pt x="145380" y="330765"/>
                </a:lnTo>
                <a:lnTo>
                  <a:pt x="130026" y="283042"/>
                </a:lnTo>
                <a:lnTo>
                  <a:pt x="116966" y="234060"/>
                </a:lnTo>
                <a:lnTo>
                  <a:pt x="0" y="234060"/>
                </a:lnTo>
                <a:lnTo>
                  <a:pt x="206501" y="0"/>
                </a:lnTo>
                <a:lnTo>
                  <a:pt x="468122" y="234060"/>
                </a:lnTo>
                <a:lnTo>
                  <a:pt x="351027" y="234060"/>
                </a:lnTo>
                <a:lnTo>
                  <a:pt x="364087" y="283042"/>
                </a:lnTo>
                <a:lnTo>
                  <a:pt x="379441" y="330765"/>
                </a:lnTo>
                <a:lnTo>
                  <a:pt x="397015" y="377168"/>
                </a:lnTo>
                <a:lnTo>
                  <a:pt x="416731" y="422186"/>
                </a:lnTo>
                <a:lnTo>
                  <a:pt x="438515" y="465757"/>
                </a:lnTo>
                <a:lnTo>
                  <a:pt x="462292" y="507817"/>
                </a:lnTo>
                <a:lnTo>
                  <a:pt x="487985" y="548304"/>
                </a:lnTo>
                <a:lnTo>
                  <a:pt x="515519" y="587154"/>
                </a:lnTo>
                <a:lnTo>
                  <a:pt x="544818" y="624305"/>
                </a:lnTo>
                <a:lnTo>
                  <a:pt x="575807" y="659693"/>
                </a:lnTo>
                <a:lnTo>
                  <a:pt x="608411" y="693255"/>
                </a:lnTo>
                <a:lnTo>
                  <a:pt x="642553" y="724928"/>
                </a:lnTo>
                <a:lnTo>
                  <a:pt x="678158" y="754649"/>
                </a:lnTo>
                <a:lnTo>
                  <a:pt x="715151" y="782355"/>
                </a:lnTo>
                <a:lnTo>
                  <a:pt x="753455" y="807983"/>
                </a:lnTo>
                <a:lnTo>
                  <a:pt x="792996" y="831469"/>
                </a:lnTo>
                <a:lnTo>
                  <a:pt x="833697" y="852751"/>
                </a:lnTo>
                <a:lnTo>
                  <a:pt x="875483" y="871766"/>
                </a:lnTo>
                <a:lnTo>
                  <a:pt x="918279" y="888450"/>
                </a:lnTo>
                <a:lnTo>
                  <a:pt x="962009" y="902740"/>
                </a:lnTo>
                <a:lnTo>
                  <a:pt x="1006597" y="914574"/>
                </a:lnTo>
                <a:lnTo>
                  <a:pt x="1051968" y="923887"/>
                </a:lnTo>
                <a:lnTo>
                  <a:pt x="1098046" y="930618"/>
                </a:lnTo>
                <a:lnTo>
                  <a:pt x="1144756" y="934703"/>
                </a:lnTo>
                <a:lnTo>
                  <a:pt x="1192022" y="936078"/>
                </a:lnTo>
              </a:path>
            </a:pathLst>
          </a:custGeom>
          <a:noFill/>
          <a:ln w="25400">
            <a:solidFill>
              <a:srgbClr val="AF76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13" name="object 38"/>
          <p:cNvSpPr>
            <a:spLocks noChangeArrowheads="1"/>
          </p:cNvSpPr>
          <p:nvPr/>
        </p:nvSpPr>
        <p:spPr bwMode="auto">
          <a:xfrm>
            <a:off x="5832475" y="5280025"/>
            <a:ext cx="1712913" cy="3032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14" name="object 39"/>
          <p:cNvSpPr>
            <a:spLocks noChangeArrowheads="1"/>
          </p:cNvSpPr>
          <p:nvPr/>
        </p:nvSpPr>
        <p:spPr bwMode="auto">
          <a:xfrm>
            <a:off x="5949950" y="5494338"/>
            <a:ext cx="1438275" cy="303212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15" name="object 40"/>
          <p:cNvSpPr>
            <a:spLocks noChangeArrowheads="1"/>
          </p:cNvSpPr>
          <p:nvPr/>
        </p:nvSpPr>
        <p:spPr bwMode="auto">
          <a:xfrm>
            <a:off x="7138988" y="5494338"/>
            <a:ext cx="295275" cy="30321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16" name="object 41"/>
          <p:cNvSpPr>
            <a:spLocks noChangeArrowheads="1"/>
          </p:cNvSpPr>
          <p:nvPr/>
        </p:nvSpPr>
        <p:spPr bwMode="auto">
          <a:xfrm>
            <a:off x="5956300" y="5392738"/>
            <a:ext cx="1423988" cy="14922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17" name="object 42"/>
          <p:cNvSpPr>
            <a:spLocks noChangeArrowheads="1"/>
          </p:cNvSpPr>
          <p:nvPr/>
        </p:nvSpPr>
        <p:spPr bwMode="auto">
          <a:xfrm>
            <a:off x="6072188" y="5634038"/>
            <a:ext cx="1174750" cy="134937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18" name="object 43"/>
          <p:cNvSpPr>
            <a:spLocks/>
          </p:cNvSpPr>
          <p:nvPr/>
        </p:nvSpPr>
        <p:spPr bwMode="auto">
          <a:xfrm>
            <a:off x="5594350" y="2852738"/>
            <a:ext cx="1930400" cy="1362075"/>
          </a:xfrm>
          <a:custGeom>
            <a:avLst/>
            <a:gdLst/>
            <a:ahLst/>
            <a:cxnLst>
              <a:cxn ang="0">
                <a:pos x="680466" y="0"/>
              </a:cxn>
              <a:cxn ang="0">
                <a:pos x="0" y="680593"/>
              </a:cxn>
              <a:cxn ang="0">
                <a:pos x="680466" y="1361059"/>
              </a:cxn>
              <a:cxn ang="0">
                <a:pos x="680466" y="1020826"/>
              </a:cxn>
              <a:cxn ang="0">
                <a:pos x="1589341" y="1020826"/>
              </a:cxn>
              <a:cxn ang="0">
                <a:pos x="1929638" y="680593"/>
              </a:cxn>
              <a:cxn ang="0">
                <a:pos x="1589278" y="340233"/>
              </a:cxn>
              <a:cxn ang="0">
                <a:pos x="680466" y="340233"/>
              </a:cxn>
              <a:cxn ang="0">
                <a:pos x="680466" y="0"/>
              </a:cxn>
              <a:cxn ang="0">
                <a:pos x="1589341" y="1020826"/>
              </a:cxn>
              <a:cxn ang="0">
                <a:pos x="1249045" y="1020826"/>
              </a:cxn>
              <a:cxn ang="0">
                <a:pos x="1249045" y="1361059"/>
              </a:cxn>
              <a:cxn ang="0">
                <a:pos x="1589341" y="1020826"/>
              </a:cxn>
              <a:cxn ang="0">
                <a:pos x="1249045" y="0"/>
              </a:cxn>
              <a:cxn ang="0">
                <a:pos x="1249045" y="340233"/>
              </a:cxn>
              <a:cxn ang="0">
                <a:pos x="1589278" y="340233"/>
              </a:cxn>
              <a:cxn ang="0">
                <a:pos x="1249045" y="0"/>
              </a:cxn>
            </a:cxnLst>
            <a:rect l="0" t="0" r="r" b="b"/>
            <a:pathLst>
              <a:path w="1929765" h="1361439">
                <a:moveTo>
                  <a:pt x="680466" y="0"/>
                </a:moveTo>
                <a:lnTo>
                  <a:pt x="0" y="680593"/>
                </a:lnTo>
                <a:lnTo>
                  <a:pt x="680466" y="1361059"/>
                </a:lnTo>
                <a:lnTo>
                  <a:pt x="680466" y="1020826"/>
                </a:lnTo>
                <a:lnTo>
                  <a:pt x="1589341" y="1020826"/>
                </a:lnTo>
                <a:lnTo>
                  <a:pt x="1929638" y="680593"/>
                </a:lnTo>
                <a:lnTo>
                  <a:pt x="1589278" y="340233"/>
                </a:lnTo>
                <a:lnTo>
                  <a:pt x="680466" y="340233"/>
                </a:lnTo>
                <a:lnTo>
                  <a:pt x="680466" y="0"/>
                </a:lnTo>
                <a:close/>
              </a:path>
              <a:path w="1929765" h="1361439">
                <a:moveTo>
                  <a:pt x="1589341" y="1020826"/>
                </a:moveTo>
                <a:lnTo>
                  <a:pt x="1249045" y="1020826"/>
                </a:lnTo>
                <a:lnTo>
                  <a:pt x="1249045" y="1361059"/>
                </a:lnTo>
                <a:lnTo>
                  <a:pt x="1589341" y="1020826"/>
                </a:lnTo>
                <a:close/>
              </a:path>
              <a:path w="1929765" h="1361439">
                <a:moveTo>
                  <a:pt x="1249045" y="0"/>
                </a:moveTo>
                <a:lnTo>
                  <a:pt x="1249045" y="340233"/>
                </a:lnTo>
                <a:lnTo>
                  <a:pt x="1589278" y="340233"/>
                </a:lnTo>
                <a:lnTo>
                  <a:pt x="1249045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19" name="object 44"/>
          <p:cNvSpPr>
            <a:spLocks/>
          </p:cNvSpPr>
          <p:nvPr/>
        </p:nvSpPr>
        <p:spPr bwMode="auto">
          <a:xfrm>
            <a:off x="5594350" y="2852738"/>
            <a:ext cx="1930400" cy="1362075"/>
          </a:xfrm>
          <a:custGeom>
            <a:avLst/>
            <a:gdLst/>
            <a:ahLst/>
            <a:cxnLst>
              <a:cxn ang="0">
                <a:pos x="0" y="680593"/>
              </a:cxn>
              <a:cxn ang="0">
                <a:pos x="680466" y="0"/>
              </a:cxn>
              <a:cxn ang="0">
                <a:pos x="680466" y="340233"/>
              </a:cxn>
              <a:cxn ang="0">
                <a:pos x="1249045" y="340233"/>
              </a:cxn>
              <a:cxn ang="0">
                <a:pos x="1249045" y="0"/>
              </a:cxn>
              <a:cxn ang="0">
                <a:pos x="1929638" y="680593"/>
              </a:cxn>
              <a:cxn ang="0">
                <a:pos x="1249045" y="1361059"/>
              </a:cxn>
              <a:cxn ang="0">
                <a:pos x="1249045" y="1020826"/>
              </a:cxn>
              <a:cxn ang="0">
                <a:pos x="680466" y="1020826"/>
              </a:cxn>
              <a:cxn ang="0">
                <a:pos x="680466" y="1361059"/>
              </a:cxn>
              <a:cxn ang="0">
                <a:pos x="0" y="680593"/>
              </a:cxn>
            </a:cxnLst>
            <a:rect l="0" t="0" r="r" b="b"/>
            <a:pathLst>
              <a:path w="1929765" h="1361439">
                <a:moveTo>
                  <a:pt x="0" y="680593"/>
                </a:moveTo>
                <a:lnTo>
                  <a:pt x="680466" y="0"/>
                </a:lnTo>
                <a:lnTo>
                  <a:pt x="680466" y="340233"/>
                </a:lnTo>
                <a:lnTo>
                  <a:pt x="1249045" y="340233"/>
                </a:lnTo>
                <a:lnTo>
                  <a:pt x="1249045" y="0"/>
                </a:lnTo>
                <a:lnTo>
                  <a:pt x="1929638" y="680593"/>
                </a:lnTo>
                <a:lnTo>
                  <a:pt x="1249045" y="1361059"/>
                </a:lnTo>
                <a:lnTo>
                  <a:pt x="1249045" y="1020826"/>
                </a:lnTo>
                <a:lnTo>
                  <a:pt x="680466" y="1020826"/>
                </a:lnTo>
                <a:lnTo>
                  <a:pt x="680466" y="1361059"/>
                </a:lnTo>
                <a:lnTo>
                  <a:pt x="0" y="680593"/>
                </a:lnTo>
                <a:close/>
              </a:path>
            </a:pathLst>
          </a:custGeom>
          <a:noFill/>
          <a:ln w="25400">
            <a:solidFill>
              <a:srgbClr val="AF76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20" name="object 45"/>
          <p:cNvSpPr>
            <a:spLocks noChangeArrowheads="1"/>
          </p:cNvSpPr>
          <p:nvPr/>
        </p:nvSpPr>
        <p:spPr bwMode="auto">
          <a:xfrm>
            <a:off x="5761038" y="3192463"/>
            <a:ext cx="1712912" cy="303212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21" name="object 46"/>
          <p:cNvSpPr>
            <a:spLocks noChangeArrowheads="1"/>
          </p:cNvSpPr>
          <p:nvPr/>
        </p:nvSpPr>
        <p:spPr bwMode="auto">
          <a:xfrm>
            <a:off x="5589588" y="3406775"/>
            <a:ext cx="2016125" cy="303213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22" name="object 47"/>
          <p:cNvSpPr>
            <a:spLocks noChangeArrowheads="1"/>
          </p:cNvSpPr>
          <p:nvPr/>
        </p:nvSpPr>
        <p:spPr bwMode="auto">
          <a:xfrm>
            <a:off x="7356475" y="3406775"/>
            <a:ext cx="295275" cy="30321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23" name="object 48"/>
          <p:cNvSpPr>
            <a:spLocks noChangeArrowheads="1"/>
          </p:cNvSpPr>
          <p:nvPr/>
        </p:nvSpPr>
        <p:spPr bwMode="auto">
          <a:xfrm>
            <a:off x="5884863" y="3305175"/>
            <a:ext cx="1423987" cy="149225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24" name="object 49"/>
          <p:cNvSpPr>
            <a:spLocks noChangeArrowheads="1"/>
          </p:cNvSpPr>
          <p:nvPr/>
        </p:nvSpPr>
        <p:spPr bwMode="auto">
          <a:xfrm>
            <a:off x="5705475" y="3546475"/>
            <a:ext cx="1770063" cy="134938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0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62647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10</a:t>
            </a:r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048987"/>
            <a:ext cx="27622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11033"/>
              </p:ext>
            </p:extLst>
          </p:nvPr>
        </p:nvGraphicFramePr>
        <p:xfrm>
          <a:off x="214313" y="3432175"/>
          <a:ext cx="8624887" cy="3997358"/>
        </p:xfrm>
        <a:graphic>
          <a:graphicData uri="http://schemas.openxmlformats.org/drawingml/2006/table">
            <a:tbl>
              <a:tblPr/>
              <a:tblGrid>
                <a:gridCol w="1614487"/>
                <a:gridCol w="835977"/>
                <a:gridCol w="705841"/>
                <a:gridCol w="685863"/>
                <a:gridCol w="820319"/>
                <a:gridCol w="711221"/>
                <a:gridCol w="584179"/>
                <a:gridCol w="792875"/>
                <a:gridCol w="886643"/>
                <a:gridCol w="987482"/>
              </a:tblGrid>
              <a:tr h="65306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консолидированного бюджета муниципального района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Безвоз-мездные поступления, млн.руб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доходов, млн.руб.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сбалансированности бюджета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(-)дефицит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(+)профицит, в млн.руб.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муниципального долга к налоговым и неналоговым доходам, в %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938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млн.руб.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расчете на душу населения, руб.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млн.руб.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расчете на душу населения, руб.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7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Дмитровский 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25 299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7 838,4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8 087,5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93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МО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937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Сергиево - Посадский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9 925,6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10 547,1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-621,5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МО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7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4 860,2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8 662,1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МО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7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Солнечногорский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5 260,2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8 941,9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61 079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+451,7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МО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7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Клинский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23 572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5 847,6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МО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7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Талдомский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1 142,1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58 485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МО</a:t>
                      </a: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" marR="3300" marT="3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4788" y="1069975"/>
            <a:ext cx="6119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бюджета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Дмитровского городского округа Московской области 2019 года в сравнении с показателями 2019 года бюджетов муниципальных образований, имеющих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с Дмитровским городским округом Московской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138" y="2019300"/>
            <a:ext cx="23653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latin typeface="+mn-lt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2686050"/>
            <a:ext cx="236538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latin typeface="+mn-lt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2175" y="2686050"/>
            <a:ext cx="236538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latin typeface="+mn-lt"/>
                <a:cs typeface="+mn-c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1500" y="2082800"/>
            <a:ext cx="236538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latin typeface="+mn-lt"/>
                <a:cs typeface="+mn-cs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91463" y="1443038"/>
            <a:ext cx="23812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latin typeface="+mn-lt"/>
                <a:cs typeface="+mn-cs"/>
              </a:rPr>
              <a:t>5</a:t>
            </a:r>
          </a:p>
        </p:txBody>
      </p:sp>
      <p:sp>
        <p:nvSpPr>
          <p:cNvPr id="14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475663"/>
            <a:ext cx="2133600" cy="276225"/>
          </a:xfrm>
        </p:spPr>
        <p:txBody>
          <a:bodyPr lIns="0" tIns="0" rIns="0" bIns="0"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solidFill>
                  <a:srgbClr val="FFC000"/>
                </a:solidFill>
                <a:latin typeface="+mn-lt"/>
                <a:cs typeface="+mn-cs"/>
              </a:rPr>
              <a:t>11</a:t>
            </a:r>
            <a:endParaRPr spc="35" dirty="0">
              <a:solidFill>
                <a:srgbClr val="FFC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29538"/>
              </p:ext>
            </p:extLst>
          </p:nvPr>
        </p:nvGraphicFramePr>
        <p:xfrm>
          <a:off x="457200" y="2971800"/>
          <a:ext cx="8232775" cy="5384483"/>
        </p:xfrm>
        <a:graphic>
          <a:graphicData uri="http://schemas.openxmlformats.org/drawingml/2006/table">
            <a:tbl>
              <a:tblPr/>
              <a:tblGrid>
                <a:gridCol w="2971800"/>
                <a:gridCol w="762000"/>
                <a:gridCol w="762000"/>
                <a:gridCol w="762000"/>
                <a:gridCol w="685800"/>
                <a:gridCol w="762000"/>
                <a:gridCol w="762000"/>
                <a:gridCol w="765175"/>
              </a:tblGrid>
              <a:tr h="415925">
                <a:tc>
                  <a:txBody>
                    <a:bodyPr/>
                    <a:lstStyle/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36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463" marR="0" lvl="0" indent="30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 измерения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(на конец года)</a:t>
                      </a: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166 591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165 551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164 752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24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163 839</a:t>
                      </a:r>
                    </a:p>
                  </a:txBody>
                  <a:tcPr marL="0" marR="0" marT="1270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163 047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162 352</a:t>
                      </a:r>
                    </a:p>
                  </a:txBody>
                  <a:tcPr marL="0" marR="0" marT="1270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</a:t>
                      </a: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</a:p>
                  </a:txBody>
                  <a:tcPr marL="0" marR="0" marT="152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</a:p>
                  </a:txBody>
                  <a:tcPr marL="0" marR="0" marT="152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2 542</a:t>
                      </a:r>
                    </a:p>
                  </a:txBody>
                  <a:tcPr marL="0" marR="0" marT="152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2 429</a:t>
                      </a:r>
                    </a:p>
                  </a:txBody>
                  <a:tcPr marL="0" marR="0" marT="152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5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2 455</a:t>
                      </a:r>
                    </a:p>
                  </a:txBody>
                  <a:tcPr marL="0" marR="0" marT="152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1 992</a:t>
                      </a:r>
                    </a:p>
                  </a:txBody>
                  <a:tcPr marL="0" marR="0" marT="152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 (по полному кругу организаций)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</a:p>
                  </a:txBody>
                  <a:tcPr marL="0" marR="0" marT="685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37 303,3</a:t>
                      </a:r>
                    </a:p>
                  </a:txBody>
                  <a:tcPr marL="0" marR="0" marT="660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44 684,2</a:t>
                      </a:r>
                    </a:p>
                  </a:txBody>
                  <a:tcPr marL="0" marR="0" marT="660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45 758,0</a:t>
                      </a:r>
                    </a:p>
                  </a:txBody>
                  <a:tcPr marL="0" marR="0" marT="660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46 961,7</a:t>
                      </a:r>
                    </a:p>
                  </a:txBody>
                  <a:tcPr marL="0" marR="0" marT="660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8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48 580,7</a:t>
                      </a:r>
                    </a:p>
                  </a:txBody>
                  <a:tcPr marL="0" marR="0" marT="660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50 363,3</a:t>
                      </a:r>
                    </a:p>
                  </a:txBody>
                  <a:tcPr marL="0" marR="0" marT="660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</a:p>
                  </a:txBody>
                  <a:tcPr marL="0" marR="0" marT="177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29 500,8</a:t>
                      </a:r>
                    </a:p>
                  </a:txBody>
                  <a:tcPr marL="0" marR="0" marT="15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28 478,7</a:t>
                      </a:r>
                    </a:p>
                  </a:txBody>
                  <a:tcPr marL="0" marR="0" marT="15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29 311,3</a:t>
                      </a:r>
                    </a:p>
                  </a:txBody>
                  <a:tcPr marL="0" marR="0" marT="15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30 131,4</a:t>
                      </a:r>
                    </a:p>
                  </a:txBody>
                  <a:tcPr marL="0" marR="0" marT="15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8588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31 237,8</a:t>
                      </a:r>
                    </a:p>
                  </a:txBody>
                  <a:tcPr marL="0" marR="0" marT="15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32 480,1</a:t>
                      </a:r>
                    </a:p>
                  </a:txBody>
                  <a:tcPr marL="0" marR="0" marT="15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ts val="1075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(без внешних совместителей)  по полному кругу организаций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679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65 903</a:t>
                      </a:r>
                    </a:p>
                  </a:txBody>
                  <a:tcPr marL="0" marR="0" marT="660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47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53 111</a:t>
                      </a:r>
                    </a:p>
                  </a:txBody>
                  <a:tcPr marL="0" marR="0" marT="660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53 381</a:t>
                      </a:r>
                    </a:p>
                  </a:txBody>
                  <a:tcPr marL="0" marR="0" marT="660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53 468</a:t>
                      </a:r>
                    </a:p>
                  </a:txBody>
                  <a:tcPr marL="0" marR="0" marT="660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79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53 584</a:t>
                      </a:r>
                    </a:p>
                  </a:txBody>
                  <a:tcPr marL="0" marR="0" marT="660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79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53 743</a:t>
                      </a:r>
                    </a:p>
                  </a:txBody>
                  <a:tcPr marL="0" marR="0" marT="660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(в ценах соотв. лет)</a:t>
                      </a:r>
                    </a:p>
                  </a:txBody>
                  <a:tcPr marL="0" marR="0" marT="1841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</a:p>
                  </a:txBody>
                  <a:tcPr marL="0" marR="0" marT="1841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39 518,8</a:t>
                      </a:r>
                    </a:p>
                  </a:txBody>
                  <a:tcPr marL="0" marR="0" marT="15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44 695,8</a:t>
                      </a:r>
                    </a:p>
                  </a:txBody>
                  <a:tcPr marL="0" marR="0" marT="15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48 570,3</a:t>
                      </a:r>
                    </a:p>
                  </a:txBody>
                  <a:tcPr marL="0" marR="0" marT="15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52 331,6</a:t>
                      </a:r>
                    </a:p>
                  </a:txBody>
                  <a:tcPr marL="0" marR="0" marT="15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8588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56 058,1</a:t>
                      </a:r>
                    </a:p>
                  </a:txBody>
                  <a:tcPr marL="0" marR="0" marT="15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88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59 583,0</a:t>
                      </a:r>
                    </a:p>
                  </a:txBody>
                  <a:tcPr marL="0" marR="0" marT="158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032"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  (в ценах соответствующих лет)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</a:p>
                  </a:txBody>
                  <a:tcPr marL="0" marR="0" marT="685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23 837,6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25 478,68 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20 950,60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21 055,35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0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22 002,84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1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23 543,05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632"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 работ и услуг собственными силами по промышленным видам</a:t>
                      </a:r>
                    </a:p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</a:p>
                  </a:txBody>
                  <a:tcPr marL="0" marR="0" marT="685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 в  ценах  соответствующих лет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63 951,7</a:t>
                      </a:r>
                    </a:p>
                  </a:txBody>
                  <a:tcPr marL="0" marR="0" marT="635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65 537,7</a:t>
                      </a:r>
                    </a:p>
                  </a:txBody>
                  <a:tcPr marL="0" marR="0" marT="635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65 843,1</a:t>
                      </a:r>
                    </a:p>
                  </a:txBody>
                  <a:tcPr marL="0" marR="0" marT="635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67 346,9</a:t>
                      </a:r>
                    </a:p>
                  </a:txBody>
                  <a:tcPr marL="0" marR="0" marT="635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69 673,8</a:t>
                      </a:r>
                    </a:p>
                  </a:txBody>
                  <a:tcPr marL="0" marR="0" marT="635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72 476,0</a:t>
                      </a:r>
                    </a:p>
                  </a:txBody>
                  <a:tcPr marL="0" marR="0" marT="635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предприятий (включая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микропредприятия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на конец  года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0" marR="0" marT="685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2 943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2 910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2 911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2 953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97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3 005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3 061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жилых домов, построенных за счет всех источников  финансирования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</a:t>
                      </a: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ts val="1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площади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213,52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178,30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294,00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190,20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191,20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226,30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населения жильем (на конец года)</a:t>
                      </a:r>
                    </a:p>
                  </a:txBody>
                  <a:tcPr marL="0" marR="0" marT="685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1613" marR="0" lvl="0" indent="25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 на  чел.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35,14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36,50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38,41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39,78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41,12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42,66</a:t>
                      </a:r>
                    </a:p>
                  </a:txBody>
                  <a:tcPr marL="0" marR="0" marT="666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41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59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3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4325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65" name="object 10"/>
          <p:cNvSpPr>
            <a:spLocks noChangeArrowheads="1"/>
          </p:cNvSpPr>
          <p:nvPr/>
        </p:nvSpPr>
        <p:spPr bwMode="auto">
          <a:xfrm>
            <a:off x="4876800" y="609600"/>
            <a:ext cx="3813175" cy="22018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766" name="TextBox 3"/>
          <p:cNvSpPr txBox="1">
            <a:spLocks noChangeArrowheads="1"/>
          </p:cNvSpPr>
          <p:nvPr/>
        </p:nvSpPr>
        <p:spPr bwMode="auto">
          <a:xfrm>
            <a:off x="457200" y="228600"/>
            <a:ext cx="823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Основные показатели социально-экономического развития</a:t>
            </a:r>
          </a:p>
        </p:txBody>
      </p:sp>
      <p:sp>
        <p:nvSpPr>
          <p:cNvPr id="26767" name="TextBox 4"/>
          <p:cNvSpPr txBox="1">
            <a:spLocks noChangeArrowheads="1"/>
          </p:cNvSpPr>
          <p:nvPr/>
        </p:nvSpPr>
        <p:spPr bwMode="auto">
          <a:xfrm>
            <a:off x="457200" y="1048811"/>
            <a:ext cx="419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параметров прогноза социально-экономического развития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2018-2020 годов определены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Дмитровского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на трехлетний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2021-2023 годов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475663"/>
            <a:ext cx="2133600" cy="276225"/>
          </a:xfrm>
        </p:spPr>
        <p:txBody>
          <a:bodyPr lIns="0" tIns="0" rIns="0" bIns="0"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solidFill>
                  <a:srgbClr val="FFC000"/>
                </a:solidFill>
                <a:latin typeface="+mn-lt"/>
                <a:cs typeface="+mn-cs"/>
              </a:rPr>
              <a:t>12</a:t>
            </a:r>
            <a:endParaRPr spc="35" dirty="0">
              <a:solidFill>
                <a:srgbClr val="FFC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6744327"/>
            <a:ext cx="217805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547577" y="148917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Основные задачи и приоритеты бюджетной политики </a:t>
            </a:r>
            <a:r>
              <a:rPr lang="ru-RU" sz="2000" b="1" dirty="0" smtClean="0">
                <a:latin typeface="Calibri" pitchFamily="34" charset="0"/>
              </a:rPr>
              <a:t>Дмитровского городского округа </a:t>
            </a:r>
            <a:r>
              <a:rPr lang="ru-RU" sz="2000" b="1" dirty="0">
                <a:latin typeface="Calibri" pitchFamily="34" charset="0"/>
              </a:rPr>
              <a:t>Московской области 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на 2021 и на плановый период </a:t>
            </a:r>
            <a:r>
              <a:rPr lang="ru-RU" sz="2000" b="1" dirty="0" smtClean="0">
                <a:latin typeface="Calibri" pitchFamily="34" charset="0"/>
              </a:rPr>
              <a:t>2022-2023 годов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077" y="1143652"/>
            <a:ext cx="8458200" cy="4552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rgbClr val="000000"/>
                </a:solidFill>
                <a:latin typeface="yandex-sans"/>
                <a:cs typeface="Times New Roman" pitchFamily="18" charset="0"/>
              </a:rPr>
              <a:t>      Основной </a:t>
            </a:r>
            <a:r>
              <a:rPr lang="ru-RU" dirty="0">
                <a:solidFill>
                  <a:srgbClr val="000000"/>
                </a:solidFill>
                <a:latin typeface="yandex-sans"/>
                <a:cs typeface="Times New Roman" pitchFamily="18" charset="0"/>
              </a:rPr>
              <a:t>целью бюджетной и налоговой политики на 2021 год и на плановый период 2022 и 2023 годов остается обеспечение сбалансированности и устойчивости бюджета городского округа с учетом текущей экономической ситуации. Для достижения указанной цели необходимо сосредоточить усилия на решении следующих задач: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yandex-sans"/>
                <a:cs typeface="Times New Roman" pitchFamily="18" charset="0"/>
              </a:rPr>
              <a:t>- консервативное бюджетное планирование исходя из возможностей доходного </a:t>
            </a:r>
            <a:r>
              <a:rPr lang="ru-RU" dirty="0" smtClean="0">
                <a:latin typeface="yandex-sans"/>
                <a:cs typeface="Times New Roman" pitchFamily="18" charset="0"/>
              </a:rPr>
              <a:t>потенциала;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yandex-sans"/>
                <a:cs typeface="Times New Roman" pitchFamily="18" charset="0"/>
              </a:rPr>
              <a:t>сохранение и развитие доходных источников бюджета городского округа; 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yandex-sans"/>
                <a:cs typeface="Times New Roman" pitchFamily="18" charset="0"/>
              </a:rPr>
              <a:t>оптимизация расходных обязательств городского округа.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rgbClr val="000000"/>
                </a:solidFill>
                <a:latin typeface="yandex-sans"/>
                <a:cs typeface="Times New Roman" pitchFamily="18" charset="0"/>
              </a:rPr>
              <a:t>     Реализация </a:t>
            </a:r>
            <a:r>
              <a:rPr lang="ru-RU" dirty="0">
                <a:solidFill>
                  <a:srgbClr val="000000"/>
                </a:solidFill>
                <a:latin typeface="yandex-sans"/>
                <a:cs typeface="Times New Roman" pitchFamily="18" charset="0"/>
              </a:rPr>
              <a:t>целей и задач бюджетной и налоговой политики должна основываться на усовершенствованной системе социально-экономического и бюджетного планирования городского округа, обеспечивающей в том числе и повышение качества прогноза социально-экономического развития городского округа.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342900" y="5696577"/>
            <a:ext cx="84645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rgbClr val="000000"/>
                </a:solidFill>
                <a:latin typeface="yandex-sans"/>
                <a:cs typeface="Times New Roman" pitchFamily="18" charset="0"/>
              </a:rPr>
              <a:t>     Долговая </a:t>
            </a:r>
            <a:r>
              <a:rPr lang="ru-RU" dirty="0">
                <a:solidFill>
                  <a:srgbClr val="000000"/>
                </a:solidFill>
                <a:latin typeface="yandex-sans"/>
                <a:cs typeface="Times New Roman" pitchFamily="18" charset="0"/>
              </a:rPr>
              <a:t>политика в городском округе в 2021-2023 годах, как и ранее, будет исходить из принципа сбалансированности бюджета городского округа, с учетом ограничений установленных Бюджетным кодексом РФ.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342900" y="6810375"/>
            <a:ext cx="6858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rgbClr val="000000"/>
                </a:solidFill>
                <a:latin typeface="yandex-sans"/>
                <a:cs typeface="Times New Roman" pitchFamily="18" charset="0"/>
              </a:rPr>
              <a:t>     Бюджетная </a:t>
            </a:r>
            <a:r>
              <a:rPr lang="ru-RU" dirty="0">
                <a:solidFill>
                  <a:srgbClr val="000000"/>
                </a:solidFill>
                <a:latin typeface="yandex-sans"/>
                <a:cs typeface="Times New Roman" pitchFamily="18" charset="0"/>
              </a:rPr>
              <a:t>политика на 2021 - 2023 годы требует оптимально переориентировать имеющиеся ограниченные бюджетные ресурсы путем их перераспределения на первоочередные расходы с целью сохранения социальной и финансовой стабильности в округе, создания условий для их устойчивого социально-экономического развития. </a:t>
            </a:r>
          </a:p>
        </p:txBody>
      </p:sp>
      <p:sp>
        <p:nvSpPr>
          <p:cNvPr id="8" name="object 17"/>
          <p:cNvSpPr>
            <a:spLocks noGrp="1"/>
          </p:cNvSpPr>
          <p:nvPr>
            <p:ph type="sldNum" sz="quarter" idx="12"/>
          </p:nvPr>
        </p:nvSpPr>
        <p:spPr>
          <a:xfrm>
            <a:off x="6880225" y="869632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13</a:t>
            </a:r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304800" y="304800"/>
            <a:ext cx="85344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yandex-sans"/>
                <a:cs typeface="Times New Roman" pitchFamily="18" charset="0"/>
              </a:rPr>
              <a:t>     Приоритеты </a:t>
            </a:r>
            <a:r>
              <a:rPr lang="ru-RU" dirty="0">
                <a:latin typeface="yandex-sans"/>
                <a:cs typeface="Times New Roman" pitchFamily="18" charset="0"/>
              </a:rPr>
              <a:t>налоговой политики городского округа направлены на организацию работы по увеличению поступлений налоговых и неналоговых доходов в бюджет городского округа. Для реализации данного направления необходимо: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yandex-sans"/>
                <a:cs typeface="Times New Roman" pitchFamily="18" charset="0"/>
              </a:rPr>
              <a:t>- обеспечить мобилизацию налоговых доходов на основе анализа ставок по земельному налогу в отношении земельных участков, предоставленных юридическим и физическим лицам на праве собственности;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yandex-sans"/>
                <a:cs typeface="Times New Roman" pitchFamily="18" charset="0"/>
              </a:rPr>
              <a:t>- стимулировать развитие малого бизнеса;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yandex-sans"/>
                <a:cs typeface="Times New Roman" pitchFamily="18" charset="0"/>
              </a:rPr>
              <a:t>- улучшать инвестиционный климат и поддержку инновационного предпринимательства в городском округе, обеспечить налоговое стимулирование инвестиционной деятельности;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yandex-sans"/>
                <a:cs typeface="Times New Roman" pitchFamily="18" charset="0"/>
              </a:rPr>
              <a:t>- осуществлять 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yandex-sans"/>
                <a:cs typeface="Times New Roman" pitchFamily="18" charset="0"/>
              </a:rPr>
              <a:t>- обеспечить повышение эффективности использования муниципальной собственности;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yandex-sans"/>
                <a:cs typeface="Times New Roman" pitchFamily="18" charset="0"/>
              </a:rPr>
              <a:t>- выявлять причины неплатежей крупнейших недоимщиков, вырабатывать рекомендации по принятию мер к снижению образовавшейся задолженности;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yandex-sans"/>
                <a:cs typeface="Times New Roman" pitchFamily="18" charset="0"/>
              </a:rPr>
              <a:t>- проводить работу по снижению задолженности, в том числе признанной невозможной к взысканию, по налогам и сборам;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yandex-sans"/>
                <a:cs typeface="Times New Roman" pitchFamily="18" charset="0"/>
              </a:rPr>
              <a:t>- осуществлять мониторинг законодательства Российской Федерации о налогах и сборах с целью приведения в соответствие с ним муниципальных правовых актов.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274638" y="6629400"/>
            <a:ext cx="85645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yandex-sans"/>
                <a:cs typeface="Times New Roman" pitchFamily="18" charset="0"/>
              </a:rPr>
              <a:t>     Одним </a:t>
            </a:r>
            <a:r>
              <a:rPr lang="ru-RU" dirty="0">
                <a:latin typeface="yandex-sans"/>
                <a:cs typeface="Times New Roman" pitchFamily="18" charset="0"/>
              </a:rPr>
              <a:t>из необходимых условий обеспечения эффективности муниципальных финансов является дальнейшее использование ГИС «Региональный электронный бюджет» -  </a:t>
            </a:r>
            <a:r>
              <a:rPr lang="ru-RU" dirty="0" smtClean="0">
                <a:latin typeface="yandex-sans"/>
                <a:cs typeface="Times New Roman" pitchFamily="18" charset="0"/>
              </a:rPr>
              <a:t>информационной системы </a:t>
            </a:r>
            <a:r>
              <a:rPr lang="ru-RU" dirty="0">
                <a:latin typeface="yandex-sans"/>
                <a:cs typeface="Times New Roman" pitchFamily="18" charset="0"/>
              </a:rPr>
              <a:t>управления общественными </a:t>
            </a:r>
            <a:r>
              <a:rPr lang="ru-RU" dirty="0" smtClean="0">
                <a:latin typeface="yandex-sans"/>
                <a:cs typeface="Times New Roman" pitchFamily="18" charset="0"/>
              </a:rPr>
              <a:t>финансами </a:t>
            </a:r>
            <a:r>
              <a:rPr lang="ru-RU" dirty="0">
                <a:latin typeface="yandex-sans"/>
                <a:cs typeface="Times New Roman" pitchFamily="18" charset="0"/>
              </a:rPr>
              <a:t>в целях интеграции данных в государственную информационную систему «Электронный бюджет» по мере внедрения Минфином России и Федеральным казначейством её подсистем.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62647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14</a:t>
            </a:r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459328"/>
              </p:ext>
            </p:extLst>
          </p:nvPr>
        </p:nvGraphicFramePr>
        <p:xfrm>
          <a:off x="533400" y="2667000"/>
          <a:ext cx="8305801" cy="4418264"/>
        </p:xfrm>
        <a:graphic>
          <a:graphicData uri="http://schemas.openxmlformats.org/drawingml/2006/table">
            <a:tbl>
              <a:tblPr/>
              <a:tblGrid>
                <a:gridCol w="2667000"/>
                <a:gridCol w="838200"/>
                <a:gridCol w="1371600"/>
                <a:gridCol w="990600"/>
                <a:gridCol w="838200"/>
                <a:gridCol w="838200"/>
                <a:gridCol w="762001"/>
              </a:tblGrid>
              <a:tr h="1272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показателей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2019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год</a:t>
                      </a:r>
                      <a:b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факт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2020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год</a:t>
                      </a:r>
                      <a:b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(первоначально утвержденный)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2020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год</a:t>
                      </a:r>
                      <a:b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(с учетом </a:t>
                      </a:r>
                      <a:b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-ого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уточнения)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Прогноз</a:t>
                      </a:r>
                      <a:b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Прогноз</a:t>
                      </a:r>
                      <a:b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Прогноз</a:t>
                      </a:r>
                      <a:b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4 214,61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4 170,9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3 905,15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4 170,9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4 200,5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4 107,0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8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Безвозмездные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поступления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3 623,75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4 072,8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3 536,85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4 072,8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5 172,8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3 903,3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Доходы - всего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7 838,37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8 243,7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7 442,00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Arial"/>
                        </a:rPr>
                        <a:t>7 </a:t>
                      </a:r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443</a:t>
                      </a:r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,2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Arial"/>
                        </a:rPr>
                        <a:t>7 </a:t>
                      </a:r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786</a:t>
                      </a:r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,</a:t>
                      </a:r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Arial"/>
                        </a:rPr>
                        <a:t>7 </a:t>
                      </a:r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759</a:t>
                      </a:r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,</a:t>
                      </a:r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</a:tr>
              <a:tr h="369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Расходы - всего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8 087,46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8 547,9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7 993,18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Arial"/>
                        </a:rPr>
                        <a:t>7 </a:t>
                      </a:r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715</a:t>
                      </a:r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,1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Arial"/>
                        </a:rPr>
                        <a:t>8 </a:t>
                      </a:r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062</a:t>
                      </a:r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,7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Arial"/>
                        </a:rPr>
                        <a:t>8 </a:t>
                      </a:r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075</a:t>
                      </a:r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,8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</a:tr>
              <a:tr h="341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Дефицит(-) профицит(+)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-249,10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-304,1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-551,19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-</a:t>
                      </a:r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271</a:t>
                      </a:r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,9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-</a:t>
                      </a:r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27</a:t>
                      </a:r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6,0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- </a:t>
                      </a:r>
                      <a:r>
                        <a:rPr lang="ru-RU" sz="1300" b="1" i="0" u="none" strike="noStrike" dirty="0" smtClean="0">
                          <a:effectLst/>
                          <a:latin typeface="Arial"/>
                        </a:rPr>
                        <a:t>316</a:t>
                      </a:r>
                      <a:r>
                        <a:rPr lang="en-US" sz="1300" b="1" i="0" u="none" strike="noStrike" dirty="0" smtClean="0">
                          <a:effectLst/>
                          <a:latin typeface="Arial"/>
                        </a:rPr>
                        <a:t>,1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</a:tr>
              <a:tr h="765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из них за счет снижения остатка на счете по состоянию на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01.01.2020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513,9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smtClean="0">
                          <a:effectLst/>
                          <a:latin typeface="Arial"/>
                        </a:rPr>
                        <a:t>276,74</a:t>
                      </a:r>
                      <a:endParaRPr lang="ru-RU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Объем муниципального долга на начало года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467,3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400,0</a:t>
                      </a: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871,8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1 147,6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751" marR="3751" marT="37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663575"/>
            <a:ext cx="8305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Дмитровского городского округа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201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годов, млн. руб.</a:t>
            </a:r>
          </a:p>
        </p:txBody>
      </p:sp>
      <p:sp>
        <p:nvSpPr>
          <p:cNvPr id="4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62647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15</a:t>
            </a:r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84728"/>
              </p:ext>
            </p:extLst>
          </p:nvPr>
        </p:nvGraphicFramePr>
        <p:xfrm>
          <a:off x="381000" y="585192"/>
          <a:ext cx="8458200" cy="8385331"/>
        </p:xfrm>
        <a:graphic>
          <a:graphicData uri="http://schemas.openxmlformats.org/drawingml/2006/table">
            <a:tbl>
              <a:tblPr/>
              <a:tblGrid>
                <a:gridCol w="3692070"/>
                <a:gridCol w="953226"/>
                <a:gridCol w="953226"/>
                <a:gridCol w="953226"/>
                <a:gridCol w="953226"/>
                <a:gridCol w="953226"/>
              </a:tblGrid>
              <a:tr h="285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доходного источника</a:t>
                      </a:r>
                    </a:p>
                  </a:txBody>
                  <a:tcPr marL="3318" marR="3318" marT="3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(факт)</a:t>
                      </a:r>
                      <a:endParaRPr lang="ru-RU" sz="10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(план)</a:t>
                      </a:r>
                      <a:endParaRPr lang="ru-RU" sz="10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(прогноз)</a:t>
                      </a:r>
                      <a:endParaRPr lang="ru-RU" sz="10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(прогноз)</a:t>
                      </a:r>
                      <a:endParaRPr lang="ru-RU" sz="10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0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- всего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838,40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441,99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7 443,27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7 786,71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7 759,70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214,61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3 905,15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3 958,15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3 914,90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4 028,21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97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710,31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1 740,53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1 761,55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1 622,68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1 502,32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применением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упрощенной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налогообложения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319,03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295,15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430,32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458,46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528,35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36,46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186,74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181,82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235,38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264,62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273,62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114,96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1 021,09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908,32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974,71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1 073,04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25,36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72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415,04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314,04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322,06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304,17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324,17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5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1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71,61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9,38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материальных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нематериальных активов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61,50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4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санкции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возмещение ущерба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31,52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22,55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8,83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3 623,76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3 536,84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3 485,12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3 871,81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3 731,49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661,75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446,36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588,10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989,34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832,65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2 881,16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2 983,60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2 892,75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2 879,15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2 897,20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от возврата остатков субсидий, субвенций и иных МБТ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 и иных МБТ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8" marR="3318" marT="33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-24,77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-11,76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0"/>
            <a:ext cx="8305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Дмитровского городского округа 2019 -2023 годов</a:t>
            </a:r>
          </a:p>
        </p:txBody>
      </p:sp>
      <p:sp>
        <p:nvSpPr>
          <p:cNvPr id="31895" name="TextBox 3"/>
          <p:cNvSpPr txBox="1">
            <a:spLocks noChangeArrowheads="1"/>
          </p:cNvSpPr>
          <p:nvPr/>
        </p:nvSpPr>
        <p:spPr bwMode="auto">
          <a:xfrm>
            <a:off x="7848598" y="246638"/>
            <a:ext cx="12954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в </a:t>
            </a:r>
            <a:r>
              <a:rPr lang="ru-RU" sz="1600" dirty="0" err="1">
                <a:latin typeface="Calibri" pitchFamily="34" charset="0"/>
              </a:rPr>
              <a:t>млн.руб</a:t>
            </a:r>
            <a:r>
              <a:rPr lang="ru-RU" sz="1600" dirty="0">
                <a:latin typeface="Calibri" pitchFamily="34" charset="0"/>
              </a:rPr>
              <a:t>.</a:t>
            </a:r>
          </a:p>
        </p:txBody>
      </p:sp>
      <p:sp>
        <p:nvSpPr>
          <p:cNvPr id="5" name="object 17"/>
          <p:cNvSpPr>
            <a:spLocks noGrp="1"/>
          </p:cNvSpPr>
          <p:nvPr>
            <p:ph type="sldNum" sz="quarter" idx="12"/>
          </p:nvPr>
        </p:nvSpPr>
        <p:spPr>
          <a:xfrm>
            <a:off x="6857998" y="8915400"/>
            <a:ext cx="19812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16</a:t>
            </a:r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28600"/>
            <a:ext cx="8305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Дмитровского городского округа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расходов по муниципальным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2019 -2023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5" name="object 17"/>
          <p:cNvSpPr>
            <a:spLocks noGrp="1"/>
          </p:cNvSpPr>
          <p:nvPr>
            <p:ph type="sldNum" sz="quarter" idx="12"/>
          </p:nvPr>
        </p:nvSpPr>
        <p:spPr>
          <a:xfrm>
            <a:off x="6934200" y="8810625"/>
            <a:ext cx="2133600" cy="215900"/>
          </a:xfrm>
        </p:spPr>
        <p:txBody>
          <a:bodyPr lIns="0" tIns="0" rIns="0" bIns="0"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35" dirty="0">
                <a:solidFill>
                  <a:srgbClr val="FFC000"/>
                </a:solidFill>
                <a:latin typeface="+mn-lt"/>
                <a:cs typeface="+mn-cs"/>
              </a:rPr>
              <a:t>17</a:t>
            </a:r>
            <a:endParaRPr sz="1400" spc="35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graphicFrame>
        <p:nvGraphicFramePr>
          <p:cNvPr id="50261" name="Group 1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79873"/>
              </p:ext>
            </p:extLst>
          </p:nvPr>
        </p:nvGraphicFramePr>
        <p:xfrm>
          <a:off x="304800" y="1295400"/>
          <a:ext cx="8534400" cy="7033565"/>
        </p:xfrm>
        <a:graphic>
          <a:graphicData uri="http://schemas.openxmlformats.org/drawingml/2006/table">
            <a:tbl>
              <a:tblPr/>
              <a:tblGrid>
                <a:gridCol w="4724400"/>
                <a:gridCol w="762000"/>
                <a:gridCol w="762000"/>
                <a:gridCol w="762000"/>
                <a:gridCol w="762000"/>
                <a:gridCol w="762000"/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муниципальной программы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8 087,5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8 018,3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7 715,1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7 957,8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7 858,5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27,4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591,8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563,9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3 918,5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4 044,0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4 047,0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4 128,0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3 968,6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1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защита населения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148,3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445,9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531,2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479,5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12,4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и окружающая среда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4,8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обеспечение безопасности жизнедеятельности населения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144,0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Жилище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 и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имуществом и муниципальными финансами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715,9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888,1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институтов гражданского общества, повышение эффективности местного самоуправления и реализации молодежной политики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84,4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функционирование дорожно-транспортного комплекса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365,3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Цифровое муниципальное образование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 и градостроительство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комфортной городской среды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709,6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830,1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объектов социальной инфраструктуры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226,7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2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102,7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8,4 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7,5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7,5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16" name="TextBox 7"/>
          <p:cNvSpPr txBox="1">
            <a:spLocks noChangeArrowheads="1"/>
          </p:cNvSpPr>
          <p:nvPr/>
        </p:nvSpPr>
        <p:spPr bwMode="auto">
          <a:xfrm>
            <a:off x="7086600" y="990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в млн.руб.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74078"/>
              </p:ext>
            </p:extLst>
          </p:nvPr>
        </p:nvGraphicFramePr>
        <p:xfrm>
          <a:off x="381000" y="1981200"/>
          <a:ext cx="8381997" cy="4841285"/>
        </p:xfrm>
        <a:graphic>
          <a:graphicData uri="http://schemas.openxmlformats.org/drawingml/2006/table">
            <a:tbl>
              <a:tblPr/>
              <a:tblGrid>
                <a:gridCol w="3632200"/>
                <a:gridCol w="741017"/>
                <a:gridCol w="801756"/>
                <a:gridCol w="801756"/>
                <a:gridCol w="801756"/>
                <a:gridCol w="801756"/>
                <a:gridCol w="801756"/>
              </a:tblGrid>
              <a:tr h="5283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-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8 087,5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7 715,1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8 062,7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677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утвержденные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228600"/>
            <a:ext cx="7924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Дмитровского городского округа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разделов классификации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33940" name="TextBox 7"/>
          <p:cNvSpPr txBox="1">
            <a:spLocks noChangeArrowheads="1"/>
          </p:cNvSpPr>
          <p:nvPr/>
        </p:nvSpPr>
        <p:spPr bwMode="auto">
          <a:xfrm>
            <a:off x="7391400" y="1600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в млн. руб.</a:t>
            </a:r>
          </a:p>
        </p:txBody>
      </p:sp>
      <p:sp>
        <p:nvSpPr>
          <p:cNvPr id="5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62647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18</a:t>
            </a:r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3400" y="228600"/>
            <a:ext cx="7924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Дмитровского городского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расходов по функциональной принадлежности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вопросов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 2019-2023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34830" name="Прямоугольник 17"/>
          <p:cNvSpPr>
            <a:spLocks noChangeArrowheads="1"/>
          </p:cNvSpPr>
          <p:nvPr/>
        </p:nvSpPr>
        <p:spPr bwMode="auto">
          <a:xfrm>
            <a:off x="5812687" y="3283058"/>
            <a:ext cx="3124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расходы на социально-культурную сферу (на образование, социальную политику, культуру, физкультуру и спорт) составят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68,1 %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бюджета или 5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255,0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</p:txBody>
      </p:sp>
      <p:sp>
        <p:nvSpPr>
          <p:cNvPr id="19" name="object 17"/>
          <p:cNvSpPr>
            <a:spLocks noGrp="1"/>
          </p:cNvSpPr>
          <p:nvPr>
            <p:ph type="sldNum" sz="quarter" idx="12"/>
          </p:nvPr>
        </p:nvSpPr>
        <p:spPr>
          <a:xfrm>
            <a:off x="6811963" y="8642350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19</a:t>
            </a:r>
            <a:endParaRPr spc="35" dirty="0">
              <a:latin typeface="Arial"/>
              <a:cs typeface="Arial"/>
            </a:endParaRPr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804390"/>
              </p:ext>
            </p:extLst>
          </p:nvPr>
        </p:nvGraphicFramePr>
        <p:xfrm>
          <a:off x="76200" y="3234898"/>
          <a:ext cx="31146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339856"/>
              </p:ext>
            </p:extLst>
          </p:nvPr>
        </p:nvGraphicFramePr>
        <p:xfrm>
          <a:off x="2962275" y="3124200"/>
          <a:ext cx="3200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0" y="4114800"/>
            <a:ext cx="1219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2020г.</a:t>
            </a:r>
          </a:p>
          <a:p>
            <a:pPr algn="ctr"/>
            <a:r>
              <a:rPr lang="ru-RU" sz="1500" b="1" dirty="0" smtClean="0"/>
              <a:t>8 018,3</a:t>
            </a:r>
          </a:p>
          <a:p>
            <a:pPr algn="ctr"/>
            <a:r>
              <a:rPr lang="ru-RU" sz="1500" b="1" dirty="0" err="1"/>
              <a:t>м</a:t>
            </a:r>
            <a:r>
              <a:rPr lang="ru-RU" sz="1500" b="1" dirty="0" err="1" smtClean="0"/>
              <a:t>лн.руб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362941"/>
              </p:ext>
            </p:extLst>
          </p:nvPr>
        </p:nvGraphicFramePr>
        <p:xfrm>
          <a:off x="152400" y="6172200"/>
          <a:ext cx="2619376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6775" y="7010400"/>
            <a:ext cx="1219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2021 г.</a:t>
            </a:r>
          </a:p>
          <a:p>
            <a:pPr algn="ctr"/>
            <a:r>
              <a:rPr lang="ru-RU" sz="1500" b="1" dirty="0" smtClean="0"/>
              <a:t>7 715,1</a:t>
            </a:r>
          </a:p>
          <a:p>
            <a:pPr algn="ctr"/>
            <a:r>
              <a:rPr lang="ru-RU" sz="1500" b="1" dirty="0" err="1" smtClean="0"/>
              <a:t>млн.руб</a:t>
            </a:r>
            <a:r>
              <a:rPr lang="ru-RU" sz="1500" b="1" dirty="0" smtClean="0"/>
              <a:t>.</a:t>
            </a:r>
            <a:endParaRPr lang="ru-RU" sz="1500" b="1" dirty="0"/>
          </a:p>
        </p:txBody>
      </p:sp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434262"/>
              </p:ext>
            </p:extLst>
          </p:nvPr>
        </p:nvGraphicFramePr>
        <p:xfrm>
          <a:off x="3124200" y="5943600"/>
          <a:ext cx="2924174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4300" y="7010400"/>
            <a:ext cx="114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2022 г.</a:t>
            </a:r>
          </a:p>
          <a:p>
            <a:pPr algn="ctr"/>
            <a:r>
              <a:rPr lang="ru-RU" sz="1500" b="1" dirty="0" smtClean="0"/>
              <a:t>7 957,8</a:t>
            </a:r>
          </a:p>
          <a:p>
            <a:pPr algn="ctr"/>
            <a:r>
              <a:rPr lang="ru-RU" sz="1500" b="1" dirty="0" err="1" smtClean="0"/>
              <a:t>млн.руб</a:t>
            </a:r>
            <a:r>
              <a:rPr lang="ru-RU" sz="1500" b="1" dirty="0" smtClean="0"/>
              <a:t>.</a:t>
            </a:r>
            <a:endParaRPr lang="ru-RU" sz="1500" b="1" dirty="0"/>
          </a:p>
        </p:txBody>
      </p:sp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417602"/>
              </p:ext>
            </p:extLst>
          </p:nvPr>
        </p:nvGraphicFramePr>
        <p:xfrm>
          <a:off x="5848350" y="6096000"/>
          <a:ext cx="320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1977"/>
            <a:ext cx="4490642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553811"/>
            <a:ext cx="3686175" cy="13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09600" y="197038"/>
            <a:ext cx="8305800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altLang="ru-RU" sz="1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altLang="ru-RU" sz="1300" b="1" dirty="0" smtClean="0">
                <a:cs typeface="Times New Roman" pitchFamily="18" charset="0"/>
              </a:rPr>
              <a:t>Содержание</a:t>
            </a:r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Обращение к жителям Дмитровского городского округа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……………………………………….….…...</a:t>
            </a:r>
            <a:r>
              <a:rPr lang="ru-RU" altLang="ru-RU" sz="1300" b="1" dirty="0">
                <a:cs typeface="Times New Roman" pitchFamily="18" charset="0"/>
              </a:rPr>
              <a:t>3</a:t>
            </a: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Основа для формирования бюджета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………………………….………………………………….………….</a:t>
            </a:r>
            <a:r>
              <a:rPr lang="ru-RU" altLang="ru-RU" sz="1300" b="1" dirty="0" smtClean="0">
                <a:cs typeface="Times New Roman" pitchFamily="18" charset="0"/>
              </a:rPr>
              <a:t>4</a:t>
            </a:r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Основные понятия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…………………………………………………………………………..……….……………</a:t>
            </a:r>
            <a:r>
              <a:rPr lang="ru-RU" altLang="ru-RU" sz="1300" b="1" dirty="0" smtClean="0">
                <a:cs typeface="Times New Roman" pitchFamily="18" charset="0"/>
              </a:rPr>
              <a:t>5</a:t>
            </a:r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Показатели 2019 года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………………………………………………………………………………….……..…..</a:t>
            </a:r>
            <a:r>
              <a:rPr lang="ru-RU" altLang="ru-RU" sz="1300" b="1" dirty="0" smtClean="0">
                <a:cs typeface="Times New Roman" pitchFamily="18" charset="0"/>
              </a:rPr>
              <a:t>11</a:t>
            </a:r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Основные показатели социально-экономического развития</a:t>
            </a:r>
            <a:r>
              <a:rPr lang="ru-RU" altLang="ru-RU" sz="1300" dirty="0">
                <a:cs typeface="Times New Roman" pitchFamily="18" charset="0"/>
              </a:rPr>
              <a:t> 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……………………………….…….....</a:t>
            </a:r>
            <a:r>
              <a:rPr lang="ru-RU" altLang="ru-RU" sz="1300" b="1" dirty="0" smtClean="0">
                <a:cs typeface="Times New Roman" pitchFamily="18" charset="0"/>
              </a:rPr>
              <a:t>12</a:t>
            </a:r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Основные задачи и приоритеты бюджетной политики Дмитровского городского округа </a:t>
            </a:r>
          </a:p>
          <a:p>
            <a:pPr eaLnBrk="0" hangingPunct="0"/>
            <a:r>
              <a:rPr lang="ru-RU" altLang="ru-RU" sz="1300" b="1" dirty="0" smtClean="0">
                <a:cs typeface="Times New Roman" pitchFamily="18" charset="0"/>
              </a:rPr>
              <a:t>на </a:t>
            </a:r>
            <a:r>
              <a:rPr lang="ru-RU" altLang="ru-RU" sz="1300" b="1" dirty="0">
                <a:cs typeface="Times New Roman" pitchFamily="18" charset="0"/>
              </a:rPr>
              <a:t>202</a:t>
            </a:r>
            <a:r>
              <a:rPr lang="en-US" altLang="ru-RU" sz="1300" b="1" dirty="0">
                <a:cs typeface="Times New Roman" pitchFamily="18" charset="0"/>
              </a:rPr>
              <a:t>1</a:t>
            </a:r>
            <a:r>
              <a:rPr lang="ru-RU" altLang="ru-RU" sz="1300" b="1" dirty="0">
                <a:cs typeface="Times New Roman" pitchFamily="18" charset="0"/>
              </a:rPr>
              <a:t> и на плановый период 202</a:t>
            </a:r>
            <a:r>
              <a:rPr lang="en-US" altLang="ru-RU" sz="1300" b="1" dirty="0">
                <a:cs typeface="Times New Roman" pitchFamily="18" charset="0"/>
              </a:rPr>
              <a:t>2</a:t>
            </a:r>
            <a:r>
              <a:rPr lang="ru-RU" altLang="ru-RU" sz="1300" b="1" dirty="0">
                <a:cs typeface="Times New Roman" pitchFamily="18" charset="0"/>
              </a:rPr>
              <a:t>-202</a:t>
            </a:r>
            <a:r>
              <a:rPr lang="en-US" altLang="ru-RU" sz="1300" b="1" dirty="0">
                <a:cs typeface="Times New Roman" pitchFamily="18" charset="0"/>
              </a:rPr>
              <a:t>3</a:t>
            </a:r>
            <a:r>
              <a:rPr lang="ru-RU" altLang="ru-RU" sz="1300" b="1" dirty="0">
                <a:cs typeface="Times New Roman" pitchFamily="18" charset="0"/>
              </a:rPr>
              <a:t> </a:t>
            </a:r>
            <a:r>
              <a:rPr lang="ru-RU" altLang="ru-RU" sz="1300" b="1" dirty="0" err="1">
                <a:cs typeface="Times New Roman" pitchFamily="18" charset="0"/>
              </a:rPr>
              <a:t>г.г</a:t>
            </a:r>
            <a:r>
              <a:rPr lang="ru-RU" altLang="ru-RU" sz="1300" b="1" dirty="0">
                <a:cs typeface="Times New Roman" pitchFamily="18" charset="0"/>
              </a:rPr>
              <a:t>.</a:t>
            </a:r>
            <a:r>
              <a:rPr lang="ru-RU" altLang="ru-RU" sz="1300" dirty="0">
                <a:cs typeface="Times New Roman" pitchFamily="18" charset="0"/>
              </a:rPr>
              <a:t> 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…………………………..…………………………….…….</a:t>
            </a:r>
            <a:r>
              <a:rPr lang="ru-RU" altLang="ru-RU" sz="1300" b="1" dirty="0" smtClean="0">
                <a:cs typeface="Times New Roman" pitchFamily="18" charset="0"/>
              </a:rPr>
              <a:t>13</a:t>
            </a:r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Основные характеристики бюджета Дмитровского городского округа 201</a:t>
            </a:r>
            <a:r>
              <a:rPr lang="en-US" altLang="ru-RU" sz="1300" b="1" dirty="0">
                <a:cs typeface="Times New Roman" pitchFamily="18" charset="0"/>
              </a:rPr>
              <a:t>9</a:t>
            </a:r>
            <a:r>
              <a:rPr lang="ru-RU" altLang="ru-RU" sz="1300" b="1" dirty="0">
                <a:cs typeface="Times New Roman" pitchFamily="18" charset="0"/>
              </a:rPr>
              <a:t>-202</a:t>
            </a:r>
            <a:r>
              <a:rPr lang="en-US" altLang="ru-RU" sz="1300" b="1" dirty="0">
                <a:cs typeface="Times New Roman" pitchFamily="18" charset="0"/>
              </a:rPr>
              <a:t>3</a:t>
            </a:r>
            <a:r>
              <a:rPr lang="ru-RU" altLang="ru-RU" sz="1300" b="1" dirty="0">
                <a:cs typeface="Times New Roman" pitchFamily="18" charset="0"/>
              </a:rPr>
              <a:t> годов</a:t>
            </a:r>
            <a:r>
              <a:rPr lang="ru-RU" altLang="ru-RU" sz="1300" dirty="0">
                <a:cs typeface="Times New Roman" pitchFamily="18" charset="0"/>
              </a:rPr>
              <a:t> </a:t>
            </a:r>
            <a:r>
              <a:rPr lang="ru-RU" altLang="ru-RU" sz="1300" dirty="0" smtClean="0">
                <a:cs typeface="Times New Roman" pitchFamily="18" charset="0"/>
              </a:rPr>
              <a:t>............</a:t>
            </a:r>
            <a:r>
              <a:rPr lang="ru-RU" altLang="ru-RU" sz="1300" b="1" dirty="0" smtClean="0">
                <a:cs typeface="Times New Roman" pitchFamily="18" charset="0"/>
              </a:rPr>
              <a:t>15</a:t>
            </a:r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Доходы бюджета Дмитровского городского округа 201</a:t>
            </a:r>
            <a:r>
              <a:rPr lang="en-US" altLang="ru-RU" sz="1300" b="1" dirty="0">
                <a:cs typeface="Times New Roman" pitchFamily="18" charset="0"/>
              </a:rPr>
              <a:t>9</a:t>
            </a:r>
            <a:r>
              <a:rPr lang="ru-RU" altLang="ru-RU" sz="1300" b="1" dirty="0">
                <a:cs typeface="Times New Roman" pitchFamily="18" charset="0"/>
              </a:rPr>
              <a:t>-202</a:t>
            </a:r>
            <a:r>
              <a:rPr lang="en-US" altLang="ru-RU" sz="1300" b="1" dirty="0">
                <a:cs typeface="Times New Roman" pitchFamily="18" charset="0"/>
              </a:rPr>
              <a:t>3</a:t>
            </a:r>
            <a:r>
              <a:rPr lang="ru-RU" altLang="ru-RU" sz="1300" b="1" dirty="0">
                <a:cs typeface="Times New Roman" pitchFamily="18" charset="0"/>
              </a:rPr>
              <a:t> годов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……………………………......</a:t>
            </a:r>
            <a:r>
              <a:rPr lang="ru-RU" altLang="ru-RU" sz="1300" b="1" dirty="0" smtClean="0">
                <a:cs typeface="Times New Roman" pitchFamily="18" charset="0"/>
              </a:rPr>
              <a:t>16</a:t>
            </a:r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Расходы бюджета Дмитровского городского округа в разрезе расходов по муниципальным программам </a:t>
            </a:r>
            <a:r>
              <a:rPr lang="ru-RU" altLang="ru-RU" sz="1300" b="1" dirty="0" smtClean="0">
                <a:cs typeface="Times New Roman" pitchFamily="18" charset="0"/>
              </a:rPr>
              <a:t>2019-202</a:t>
            </a:r>
            <a:r>
              <a:rPr lang="en-US" altLang="ru-RU" sz="1300" b="1" dirty="0" smtClean="0">
                <a:cs typeface="Times New Roman" pitchFamily="18" charset="0"/>
              </a:rPr>
              <a:t>3</a:t>
            </a:r>
            <a:r>
              <a:rPr lang="ru-RU" altLang="ru-RU" sz="1300" b="1" dirty="0" smtClean="0">
                <a:cs typeface="Times New Roman" pitchFamily="18" charset="0"/>
              </a:rPr>
              <a:t> годов</a:t>
            </a:r>
            <a:r>
              <a:rPr lang="ru-RU" altLang="ru-RU" sz="1300" dirty="0" smtClean="0">
                <a:cs typeface="Times New Roman" pitchFamily="18" charset="0"/>
              </a:rPr>
              <a:t>………………….…………………………………………………..……………</a:t>
            </a:r>
            <a:r>
              <a:rPr lang="ru-RU" altLang="ru-RU" sz="1300" b="1" dirty="0" smtClean="0">
                <a:cs typeface="Times New Roman" pitchFamily="18" charset="0"/>
              </a:rPr>
              <a:t>17</a:t>
            </a:r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endParaRPr lang="ru-RU" altLang="ru-RU" sz="13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cs typeface="Arial" pitchFamily="34" charset="0"/>
              </a:rPr>
              <a:t>Расходы бюджета Дмитровского городского округа </a:t>
            </a:r>
            <a:r>
              <a:rPr lang="ru-RU" sz="1300" b="1" dirty="0" smtClean="0">
                <a:cs typeface="Arial" pitchFamily="34" charset="0"/>
              </a:rPr>
              <a:t>в </a:t>
            </a:r>
            <a:r>
              <a:rPr lang="ru-RU" sz="1300" b="1" dirty="0">
                <a:cs typeface="Arial" pitchFamily="34" charset="0"/>
              </a:rPr>
              <a:t>разрезе разделов классификации расходов </a:t>
            </a:r>
            <a:r>
              <a:rPr lang="ru-RU" sz="1300" b="1" dirty="0" smtClean="0">
                <a:cs typeface="Arial" pitchFamily="34" charset="0"/>
              </a:rPr>
              <a:t>бюджета 2019 - 2023 год </a:t>
            </a:r>
            <a:r>
              <a:rPr lang="ru-RU" altLang="ru-RU" sz="1300" dirty="0" smtClean="0">
                <a:cs typeface="Times New Roman" pitchFamily="18" charset="0"/>
              </a:rPr>
              <a:t>…………….…………………………..….……………………………………….......</a:t>
            </a:r>
            <a:r>
              <a:rPr lang="ru-RU" altLang="ru-RU" sz="1300" b="1" dirty="0" smtClean="0">
                <a:cs typeface="Times New Roman" pitchFamily="18" charset="0"/>
              </a:rPr>
              <a:t>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 smtClean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cs typeface="Arial" pitchFamily="34" charset="0"/>
              </a:rPr>
              <a:t>Расходы </a:t>
            </a:r>
            <a:r>
              <a:rPr lang="ru-RU" sz="1300" b="1" dirty="0">
                <a:cs typeface="Arial" pitchFamily="34" charset="0"/>
              </a:rPr>
              <a:t>бюджета Дмитровского городского округа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cs typeface="Arial" pitchFamily="34" charset="0"/>
              </a:rPr>
              <a:t>в разрезе расходов по функциональной принадлежности </a:t>
            </a:r>
            <a:endParaRPr lang="ru-RU" sz="1300" b="1" dirty="0" smtClean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cs typeface="Arial" pitchFamily="34" charset="0"/>
              </a:rPr>
              <a:t>решения </a:t>
            </a:r>
            <a:r>
              <a:rPr lang="ru-RU" sz="1300" b="1" dirty="0">
                <a:cs typeface="Arial" pitchFamily="34" charset="0"/>
              </a:rPr>
              <a:t>вопросов местного </a:t>
            </a:r>
            <a:r>
              <a:rPr lang="ru-RU" sz="1300" b="1" dirty="0" smtClean="0">
                <a:cs typeface="Arial" pitchFamily="34" charset="0"/>
              </a:rPr>
              <a:t>значения 2019-2023 годов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………………………………………......…….</a:t>
            </a:r>
            <a:r>
              <a:rPr lang="ru-RU" altLang="ru-RU" sz="1300" b="1" dirty="0" smtClean="0">
                <a:cs typeface="Times New Roman" pitchFamily="18" charset="0"/>
              </a:rPr>
              <a:t>19</a:t>
            </a:r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Меры социальной поддержки населения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……………………………………………………….……......... </a:t>
            </a:r>
            <a:r>
              <a:rPr lang="ru-RU" altLang="ru-RU" sz="1300" b="1" dirty="0">
                <a:cs typeface="Times New Roman" pitchFamily="18" charset="0"/>
              </a:rPr>
              <a:t>20</a:t>
            </a:r>
          </a:p>
          <a:p>
            <a:pPr eaLnBrk="0" hangingPunct="0"/>
            <a:endParaRPr lang="ru-RU" altLang="ru-RU" sz="1300" b="1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Информация о ставках и льготах по местным налогам, установленных в </a:t>
            </a:r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муниципальном образовании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…………………………………………………………………….....................</a:t>
            </a:r>
            <a:r>
              <a:rPr lang="ru-RU" altLang="ru-RU" sz="1300" b="1" dirty="0">
                <a:cs typeface="Times New Roman" pitchFamily="18" charset="0"/>
              </a:rPr>
              <a:t>23</a:t>
            </a: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Информация о ставках и льготах по местным налогам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…………………………………………............</a:t>
            </a:r>
            <a:r>
              <a:rPr lang="ru-RU" altLang="ru-RU" sz="1300" b="1" dirty="0">
                <a:cs typeface="Times New Roman" pitchFamily="18" charset="0"/>
              </a:rPr>
              <a:t>24</a:t>
            </a: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 smtClean="0">
                <a:cs typeface="Times New Roman" pitchFamily="18" charset="0"/>
              </a:rPr>
              <a:t>Муниципальные учреждения </a:t>
            </a:r>
            <a:r>
              <a:rPr lang="ru-RU" altLang="ru-RU" sz="1300" b="1" dirty="0">
                <a:cs typeface="Times New Roman" pitchFamily="18" charset="0"/>
              </a:rPr>
              <a:t>Дмитровского городского округа </a:t>
            </a:r>
            <a:r>
              <a:rPr lang="ru-RU" altLang="ru-RU" sz="1300" b="1" dirty="0" smtClean="0">
                <a:cs typeface="Times New Roman" pitchFamily="18" charset="0"/>
              </a:rPr>
              <a:t>…………………………..</a:t>
            </a:r>
            <a:r>
              <a:rPr lang="ru-RU" altLang="ru-RU" sz="1300" dirty="0" smtClean="0">
                <a:cs typeface="Times New Roman" pitchFamily="18" charset="0"/>
              </a:rPr>
              <a:t>….............</a:t>
            </a:r>
            <a:r>
              <a:rPr lang="ru-RU" altLang="ru-RU" sz="1300" b="1" dirty="0" smtClean="0">
                <a:cs typeface="Times New Roman" pitchFamily="18" charset="0"/>
              </a:rPr>
              <a:t>25</a:t>
            </a:r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Социально-значимые проекты, реализуемые на территории Дмитровского городского </a:t>
            </a:r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округа в 202</a:t>
            </a:r>
            <a:r>
              <a:rPr lang="en-US" altLang="ru-RU" sz="1300" b="1" dirty="0" smtClean="0">
                <a:cs typeface="Times New Roman" pitchFamily="18" charset="0"/>
              </a:rPr>
              <a:t>1</a:t>
            </a:r>
            <a:r>
              <a:rPr lang="ru-RU" altLang="ru-RU" sz="1300" b="1" dirty="0" smtClean="0">
                <a:cs typeface="Times New Roman" pitchFamily="18" charset="0"/>
              </a:rPr>
              <a:t>-2023 годах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……………………………………………………………………...............................</a:t>
            </a:r>
            <a:r>
              <a:rPr lang="ru-RU" altLang="ru-RU" sz="1300" b="1" dirty="0" smtClean="0">
                <a:cs typeface="Times New Roman" pitchFamily="18" charset="0"/>
              </a:rPr>
              <a:t>26</a:t>
            </a:r>
            <a:endParaRPr lang="ru-RU" altLang="ru-RU" sz="1300" b="1" dirty="0">
              <a:cs typeface="Times New Roman" pitchFamily="18" charset="0"/>
            </a:endParaRPr>
          </a:p>
          <a:p>
            <a:pPr eaLnBrk="0" hangingPunct="0"/>
            <a:endParaRPr lang="ru-RU" altLang="ru-RU" sz="1300" dirty="0"/>
          </a:p>
          <a:p>
            <a:pPr eaLnBrk="0" hangingPunct="0"/>
            <a:r>
              <a:rPr lang="ru-RU" altLang="ru-RU" sz="1300" b="1" dirty="0">
                <a:cs typeface="Times New Roman" pitchFamily="18" charset="0"/>
              </a:rPr>
              <a:t>Контактные </a:t>
            </a:r>
            <a:r>
              <a:rPr lang="ru-RU" altLang="ru-RU" sz="1300" b="1" dirty="0" smtClean="0">
                <a:cs typeface="Times New Roman" pitchFamily="18" charset="0"/>
              </a:rPr>
              <a:t>данные</a:t>
            </a:r>
            <a:r>
              <a:rPr lang="ru-RU" altLang="ru-RU" sz="1300" dirty="0" smtClean="0">
                <a:cs typeface="Times New Roman" pitchFamily="18" charset="0"/>
              </a:rPr>
              <a:t>…………………………………………………………………………….……..……...……</a:t>
            </a:r>
            <a:r>
              <a:rPr lang="ru-RU" altLang="ru-RU" sz="1300" b="1" dirty="0" smtClean="0">
                <a:cs typeface="Times New Roman" pitchFamily="18" charset="0"/>
              </a:rPr>
              <a:t>29</a:t>
            </a:r>
            <a:endParaRPr lang="ru-RU" altLang="ru-RU" sz="1300" dirty="0"/>
          </a:p>
          <a:p>
            <a:pPr eaLnBrk="0" hangingPunct="0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bject 2"/>
          <p:cNvSpPr>
            <a:spLocks noChangeArrowheads="1"/>
          </p:cNvSpPr>
          <p:nvPr/>
        </p:nvSpPr>
        <p:spPr bwMode="auto">
          <a:xfrm>
            <a:off x="514350" y="1046163"/>
            <a:ext cx="8629650" cy="19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2" name="object 3"/>
          <p:cNvSpPr>
            <a:spLocks noChangeArrowheads="1"/>
          </p:cNvSpPr>
          <p:nvPr/>
        </p:nvSpPr>
        <p:spPr bwMode="auto">
          <a:xfrm>
            <a:off x="1235075" y="277813"/>
            <a:ext cx="6624638" cy="561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3" name="object 4"/>
          <p:cNvSpPr>
            <a:spLocks noChangeArrowheads="1"/>
          </p:cNvSpPr>
          <p:nvPr/>
        </p:nvSpPr>
        <p:spPr bwMode="auto">
          <a:xfrm>
            <a:off x="7399338" y="277813"/>
            <a:ext cx="546100" cy="561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4" name="object 5"/>
          <p:cNvSpPr>
            <a:spLocks noChangeArrowheads="1"/>
          </p:cNvSpPr>
          <p:nvPr/>
        </p:nvSpPr>
        <p:spPr bwMode="auto">
          <a:xfrm>
            <a:off x="1471613" y="477838"/>
            <a:ext cx="6132512" cy="3143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5437"/>
              </p:ext>
            </p:extLst>
          </p:nvPr>
        </p:nvGraphicFramePr>
        <p:xfrm>
          <a:off x="328613" y="914400"/>
          <a:ext cx="8437562" cy="7249398"/>
        </p:xfrm>
        <a:graphic>
          <a:graphicData uri="http://schemas.openxmlformats.org/drawingml/2006/table">
            <a:tbl>
              <a:tblPr/>
              <a:tblGrid>
                <a:gridCol w="1271587"/>
                <a:gridCol w="1365151"/>
                <a:gridCol w="1254565"/>
                <a:gridCol w="1952284"/>
                <a:gridCol w="1219200"/>
                <a:gridCol w="137477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муниципальной  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 группа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социальной  поддержки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466725" marR="0" lvl="0" indent="-3413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социальной</a:t>
                      </a:r>
                    </a:p>
                    <a:p>
                      <a:pPr marL="466725" marR="0" lvl="0" indent="-3413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 получателей, 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расходов, тыс. 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</a:tr>
              <a:tr h="1658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в    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-тельных  учреждениях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 подвоза к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-тельным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подвоза  обучающихся к месту  обучения в</a:t>
                      </a:r>
                    </a:p>
                    <a:p>
                      <a:pPr marL="177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</a:t>
                      </a:r>
                    </a:p>
                    <a:p>
                      <a:pPr marL="177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организациях в  Московской области,  расположенных в</a:t>
                      </a:r>
                    </a:p>
                    <a:p>
                      <a:pPr marL="177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сельских населенных  пунктах</a:t>
                      </a:r>
                    </a:p>
                  </a:txBody>
                  <a:tcPr marL="0" marR="0" marT="4127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– 733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733 чел.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чел.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19 549,2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19 549,2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19 549,2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</a:tr>
              <a:tr h="2054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общеобразо-вательных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учреждениях, в учреждениях дополнительного образования в сфере культуры</a:t>
                      </a:r>
                    </a:p>
                  </a:txBody>
                  <a:tcPr marL="0" marR="0" marT="4191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 стипендий  талантливым  учащимся</a:t>
                      </a:r>
                    </a:p>
                  </a:txBody>
                  <a:tcPr marL="0" marR="0" marT="571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именной  стипендии талантливым  учащимся  общеобразовательных  учреждений округа, учреждений дополнительного образования в сфере культуры</a:t>
                      </a:r>
                    </a:p>
                  </a:txBody>
                  <a:tcPr marL="0" marR="0" marT="133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16 чел.  2022г. – 16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16 чел.</a:t>
                      </a:r>
                    </a:p>
                  </a:txBody>
                  <a:tcPr marL="0" marR="0" marT="571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288,0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288,0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288,0</a:t>
                      </a:r>
                    </a:p>
                  </a:txBody>
                  <a:tcPr marL="0" marR="0" marT="571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</a:tr>
              <a:tr h="2745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дошкольных  образовательных учреждений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 родительской  платы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333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родительской платы предусмотрена на 1-го ребенка 20 процентов, на 2-го ребенка 50 процентов, на 3-го ребенка 70 процентов от фиксированного среднего размера родительской платы по Московской области  (2162 руб.)</a:t>
                      </a:r>
                    </a:p>
                  </a:txBody>
                  <a:tcPr marL="0" marR="0" marT="4254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10351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10351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10351 чел.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66 175,0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66 175,0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66 175,0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</a:tr>
            </a:tbl>
          </a:graphicData>
        </a:graphic>
      </p:graphicFrame>
      <p:sp>
        <p:nvSpPr>
          <p:cNvPr id="7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62647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 smtClean="0">
                <a:latin typeface="Arial"/>
                <a:cs typeface="Arial"/>
              </a:rPr>
              <a:t>20</a:t>
            </a:r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bject 2"/>
          <p:cNvSpPr>
            <a:spLocks noChangeArrowheads="1"/>
          </p:cNvSpPr>
          <p:nvPr/>
        </p:nvSpPr>
        <p:spPr bwMode="auto">
          <a:xfrm>
            <a:off x="514350" y="1046163"/>
            <a:ext cx="8629650" cy="19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2" name="object 3"/>
          <p:cNvSpPr>
            <a:spLocks noChangeArrowheads="1"/>
          </p:cNvSpPr>
          <p:nvPr/>
        </p:nvSpPr>
        <p:spPr bwMode="auto">
          <a:xfrm>
            <a:off x="1235075" y="277813"/>
            <a:ext cx="6624638" cy="561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3" name="object 4"/>
          <p:cNvSpPr>
            <a:spLocks noChangeArrowheads="1"/>
          </p:cNvSpPr>
          <p:nvPr/>
        </p:nvSpPr>
        <p:spPr bwMode="auto">
          <a:xfrm>
            <a:off x="7399338" y="277813"/>
            <a:ext cx="546100" cy="561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4" name="object 5"/>
          <p:cNvSpPr>
            <a:spLocks noChangeArrowheads="1"/>
          </p:cNvSpPr>
          <p:nvPr/>
        </p:nvSpPr>
        <p:spPr bwMode="auto">
          <a:xfrm>
            <a:off x="1471613" y="477838"/>
            <a:ext cx="6132512" cy="3143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94372"/>
              </p:ext>
            </p:extLst>
          </p:nvPr>
        </p:nvGraphicFramePr>
        <p:xfrm>
          <a:off x="304800" y="1073150"/>
          <a:ext cx="8580438" cy="7338060"/>
        </p:xfrm>
        <a:graphic>
          <a:graphicData uri="http://schemas.openxmlformats.org/drawingml/2006/table">
            <a:tbl>
              <a:tblPr/>
              <a:tblGrid>
                <a:gridCol w="1295400"/>
                <a:gridCol w="1385987"/>
                <a:gridCol w="1433413"/>
                <a:gridCol w="1981200"/>
                <a:gridCol w="1295400"/>
                <a:gridCol w="1189038"/>
              </a:tblGrid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муниципальной  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 группа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социальной  поддержки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466725" marR="0" lvl="0" indent="-3413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466725" marR="0" lvl="0" indent="-3413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Размер социальной  поддержки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 получателей, 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расходов, тыс. 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</a:tr>
              <a:tr h="201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в    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-тельных  учреждениях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 поддержка обучающихся в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общеобразователь-ных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получают комплексный завтрак и обед дети-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инвалиды и обучающиеся из многодетных семей, кадеты, спортсмены, всего 11 категорий школьников с 5-11 классы</a:t>
                      </a:r>
                    </a:p>
                  </a:txBody>
                  <a:tcPr marL="0" marR="0" marT="4191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5109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5109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5109 чел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79 283,1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79 283,1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79 283,1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</a:tr>
              <a:tr h="140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1222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вательных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учреждениях</a:t>
                      </a:r>
                    </a:p>
                  </a:txBody>
                  <a:tcPr marL="0" marR="0" marT="4191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 поддержка обучающихся в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общеобразователь-ных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учреждениях</a:t>
                      </a:r>
                    </a:p>
                  </a:txBody>
                  <a:tcPr marL="0" marR="0" marT="571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</a:t>
                      </a:r>
                    </a:p>
                  </a:txBody>
                  <a:tcPr marL="0" marR="0" marT="133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9848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9848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9848 чел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71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105 450,3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112 519,6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112 519,0</a:t>
                      </a:r>
                    </a:p>
                  </a:txBody>
                  <a:tcPr marL="0" marR="0" marT="571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</a:tr>
              <a:tr h="296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     «Жилище»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Семьи, имеющие семь и более детей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Свидетельство о праве на получение жилищной субсидии на приобретение жилого помещения или строительство индивидуального жилого дома на территории Московской области</a:t>
                      </a:r>
                    </a:p>
                  </a:txBody>
                  <a:tcPr marL="0" marR="0" marT="133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Расчет социальной выплаты, указанной в свидетельстве производится в зависимости от количества членов многодетной семьи и имеющегося жилого помещения в найме и/или в собственности</a:t>
                      </a:r>
                    </a:p>
                  </a:txBody>
                  <a:tcPr marL="0" marR="0" marT="4191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2021г. –  1 семья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2022г. –   1 семья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2021г.  - 12 020,0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2022г. – 12 690,0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</a:tr>
            </a:tbl>
          </a:graphicData>
        </a:graphic>
      </p:graphicFrame>
      <p:sp>
        <p:nvSpPr>
          <p:cNvPr id="7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62647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21</a:t>
            </a:r>
            <a:endParaRPr spc="3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3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ject 2"/>
          <p:cNvSpPr>
            <a:spLocks noChangeArrowheads="1"/>
          </p:cNvSpPr>
          <p:nvPr/>
        </p:nvSpPr>
        <p:spPr bwMode="auto">
          <a:xfrm>
            <a:off x="514350" y="1046163"/>
            <a:ext cx="8629650" cy="19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4" name="object 3"/>
          <p:cNvSpPr>
            <a:spLocks noChangeArrowheads="1"/>
          </p:cNvSpPr>
          <p:nvPr/>
        </p:nvSpPr>
        <p:spPr bwMode="auto">
          <a:xfrm>
            <a:off x="1235075" y="277813"/>
            <a:ext cx="6624638" cy="561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5" name="object 4"/>
          <p:cNvSpPr>
            <a:spLocks noChangeArrowheads="1"/>
          </p:cNvSpPr>
          <p:nvPr/>
        </p:nvSpPr>
        <p:spPr bwMode="auto">
          <a:xfrm>
            <a:off x="7399338" y="277813"/>
            <a:ext cx="546100" cy="561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6" name="object 5"/>
          <p:cNvSpPr>
            <a:spLocks noChangeArrowheads="1"/>
          </p:cNvSpPr>
          <p:nvPr/>
        </p:nvSpPr>
        <p:spPr bwMode="auto">
          <a:xfrm>
            <a:off x="1471613" y="477838"/>
            <a:ext cx="6132512" cy="3143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38778"/>
              </p:ext>
            </p:extLst>
          </p:nvPr>
        </p:nvGraphicFramePr>
        <p:xfrm>
          <a:off x="240506" y="1008949"/>
          <a:ext cx="8594726" cy="7091363"/>
        </p:xfrm>
        <a:graphic>
          <a:graphicData uri="http://schemas.openxmlformats.org/drawingml/2006/table">
            <a:tbl>
              <a:tblPr/>
              <a:tblGrid>
                <a:gridCol w="1350169"/>
                <a:gridCol w="1219200"/>
                <a:gridCol w="1752600"/>
                <a:gridCol w="1600629"/>
                <a:gridCol w="1336064"/>
                <a:gridCol w="1336064"/>
              </a:tblGrid>
              <a:tr h="1165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муниципальной  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 группа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социальной  поддержки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 получателей, 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расходов,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 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</a:tr>
              <a:tr h="16144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"Здравоохранение»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врачи государственных учреждений здравоохранения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частичной денежной компенсации  врачам государственных учреждений здравоохранения по договору аренды жилого помещения;</a:t>
                      </a:r>
                    </a:p>
                  </a:txBody>
                  <a:tcPr marL="0" marR="0" marT="4127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12 000,0 руб.   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 – до 43 чел.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 – до 43 чел.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 – до 43 чел.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 – 7 500,0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 – 7 500,0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 – 7 500,0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</a:tr>
              <a:tr h="1090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предоставление выплат стипендий студентам в период обучения по целевому направлению</a:t>
                      </a:r>
                    </a:p>
                  </a:txBody>
                  <a:tcPr marL="0" marR="0" marT="4127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2 000,0 руб. 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-  20 чел.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2022г. –  18-13 чел.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13-7 чел.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 – 432,0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396,0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 – 240,0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FCD"/>
                    </a:solidFill>
                  </a:tcPr>
                </a:tc>
              </a:tr>
              <a:tr h="322103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 «Жилище»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– сироты  и дети, оставшиеся без попечения родителей, лица из числа детей-сирот и детей, оставшихся без попечения родителей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Обеспечение жильем детей – сирот и детей, оставшихся без попечения родителей, лиц из числа детей-сирот и детей, оставшихся без попечения родителей</a:t>
                      </a:r>
                    </a:p>
                  </a:txBody>
                  <a:tcPr marL="0" marR="0" marT="133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Предоставление жилого помещения  специализирован</a:t>
                      </a:r>
                    </a:p>
                    <a:p>
                      <a:pPr marL="234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жилищного фонда по достижению 18- летнего возраста</a:t>
                      </a:r>
                    </a:p>
                  </a:txBody>
                  <a:tcPr marL="0" marR="0" marT="4191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2021г. - 17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2022г. – 11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2023г. – 17 чел.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2021г. – 42 247,0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2022г. – 26 404,0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2023г. – 42 247,0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FE8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411288" y="6499225"/>
            <a:ext cx="6996112" cy="309563"/>
          </a:xfrm>
          <a:prstGeom prst="rect">
            <a:avLst/>
          </a:prstGeom>
        </p:spPr>
        <p:txBody>
          <a:bodyPr lIns="0" tIns="1270" rIns="0" bIns="0">
            <a:spAutoFit/>
          </a:bodyPr>
          <a:lstStyle/>
          <a:p>
            <a:pPr marL="12700" fontAlgn="auto">
              <a:spcBef>
                <a:spcPts val="10"/>
              </a:spcBef>
              <a:spcAft>
                <a:spcPts val="0"/>
              </a:spcAft>
              <a:defRPr/>
            </a:pPr>
            <a:endParaRPr lang="ru-RU" sz="1000" spc="-25" dirty="0">
              <a:latin typeface="Arial"/>
              <a:cs typeface="Arial"/>
            </a:endParaRPr>
          </a:p>
          <a:p>
            <a:pPr marL="12700" fontAlgn="auto">
              <a:spcBef>
                <a:spcPts val="10"/>
              </a:spcBef>
              <a:spcAft>
                <a:spcPts val="0"/>
              </a:spcAft>
              <a:defRPr/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62647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 smtClean="0">
                <a:latin typeface="Arial"/>
                <a:cs typeface="Arial"/>
              </a:rPr>
              <a:t>22</a:t>
            </a:r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bject 12"/>
          <p:cNvSpPr>
            <a:spLocks noChangeArrowheads="1"/>
          </p:cNvSpPr>
          <p:nvPr/>
        </p:nvSpPr>
        <p:spPr bwMode="auto">
          <a:xfrm>
            <a:off x="35442" y="1644761"/>
            <a:ext cx="2060575" cy="2724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38" name="object 2"/>
          <p:cNvSpPr>
            <a:spLocks noChangeArrowheads="1"/>
          </p:cNvSpPr>
          <p:nvPr/>
        </p:nvSpPr>
        <p:spPr bwMode="auto">
          <a:xfrm>
            <a:off x="514350" y="1046163"/>
            <a:ext cx="8629650" cy="19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39" name="object 3"/>
          <p:cNvSpPr>
            <a:spLocks noChangeArrowheads="1"/>
          </p:cNvSpPr>
          <p:nvPr/>
        </p:nvSpPr>
        <p:spPr bwMode="auto">
          <a:xfrm>
            <a:off x="6781799" y="2928937"/>
            <a:ext cx="2346325" cy="32432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0" name="object 4"/>
          <p:cNvSpPr>
            <a:spLocks noChangeArrowheads="1"/>
          </p:cNvSpPr>
          <p:nvPr/>
        </p:nvSpPr>
        <p:spPr bwMode="auto">
          <a:xfrm>
            <a:off x="628650" y="130175"/>
            <a:ext cx="7907338" cy="501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1" name="object 5"/>
          <p:cNvSpPr>
            <a:spLocks noChangeArrowheads="1"/>
          </p:cNvSpPr>
          <p:nvPr/>
        </p:nvSpPr>
        <p:spPr bwMode="auto">
          <a:xfrm>
            <a:off x="1144588" y="495300"/>
            <a:ext cx="6804025" cy="503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2" name="object 6"/>
          <p:cNvSpPr>
            <a:spLocks noChangeArrowheads="1"/>
          </p:cNvSpPr>
          <p:nvPr/>
        </p:nvSpPr>
        <p:spPr bwMode="auto">
          <a:xfrm>
            <a:off x="7537450" y="495300"/>
            <a:ext cx="488950" cy="5032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3" name="object 7"/>
          <p:cNvSpPr>
            <a:spLocks noChangeArrowheads="1"/>
          </p:cNvSpPr>
          <p:nvPr/>
        </p:nvSpPr>
        <p:spPr bwMode="auto">
          <a:xfrm>
            <a:off x="839788" y="342900"/>
            <a:ext cx="7402512" cy="2667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4" name="object 8"/>
          <p:cNvSpPr>
            <a:spLocks noChangeArrowheads="1"/>
          </p:cNvSpPr>
          <p:nvPr/>
        </p:nvSpPr>
        <p:spPr bwMode="auto">
          <a:xfrm>
            <a:off x="1335088" y="674688"/>
            <a:ext cx="6386512" cy="28416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5" name="object 9"/>
          <p:cNvSpPr>
            <a:spLocks/>
          </p:cNvSpPr>
          <p:nvPr/>
        </p:nvSpPr>
        <p:spPr bwMode="auto">
          <a:xfrm>
            <a:off x="1993900" y="998538"/>
            <a:ext cx="5476875" cy="3860800"/>
          </a:xfrm>
          <a:custGeom>
            <a:avLst/>
            <a:gdLst/>
            <a:ahLst/>
            <a:cxnLst>
              <a:cxn ang="0">
                <a:pos x="3984117" y="0"/>
              </a:cxn>
              <a:cxn ang="0">
                <a:pos x="3984117" y="325881"/>
              </a:cxn>
              <a:cxn ang="0">
                <a:pos x="0" y="325881"/>
              </a:cxn>
              <a:cxn ang="0">
                <a:pos x="0" y="2281682"/>
              </a:cxn>
              <a:cxn ang="0">
                <a:pos x="3984117" y="2281682"/>
              </a:cxn>
              <a:cxn ang="0">
                <a:pos x="3984117" y="2607691"/>
              </a:cxn>
              <a:cxn ang="0">
                <a:pos x="5288026" y="1303781"/>
              </a:cxn>
              <a:cxn ang="0">
                <a:pos x="3984117" y="0"/>
              </a:cxn>
            </a:cxnLst>
            <a:rect l="0" t="0" r="r" b="b"/>
            <a:pathLst>
              <a:path w="5288280" h="2607945">
                <a:moveTo>
                  <a:pt x="3984117" y="0"/>
                </a:moveTo>
                <a:lnTo>
                  <a:pt x="3984117" y="325881"/>
                </a:lnTo>
                <a:lnTo>
                  <a:pt x="0" y="325881"/>
                </a:lnTo>
                <a:lnTo>
                  <a:pt x="0" y="2281682"/>
                </a:lnTo>
                <a:lnTo>
                  <a:pt x="3984117" y="2281682"/>
                </a:lnTo>
                <a:lnTo>
                  <a:pt x="3984117" y="2607691"/>
                </a:lnTo>
                <a:lnTo>
                  <a:pt x="5288026" y="1303781"/>
                </a:lnTo>
                <a:lnTo>
                  <a:pt x="3984117" y="0"/>
                </a:lnTo>
                <a:close/>
              </a:path>
            </a:pathLst>
          </a:custGeom>
          <a:solidFill>
            <a:srgbClr val="F8DFCD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11"/>
          <p:cNvSpPr txBox="1"/>
          <p:nvPr/>
        </p:nvSpPr>
        <p:spPr>
          <a:xfrm>
            <a:off x="2011363" y="1517650"/>
            <a:ext cx="4675187" cy="2692532"/>
          </a:xfrm>
          <a:prstGeom prst="rect">
            <a:avLst/>
          </a:prstGeom>
        </p:spPr>
        <p:txBody>
          <a:bodyPr lIns="0" tIns="35560" rIns="0" bIns="0">
            <a:spAutoFit/>
          </a:bodyPr>
          <a:lstStyle/>
          <a:p>
            <a:pPr marL="69850" indent="-57150">
              <a:lnSpc>
                <a:spcPct val="86000"/>
              </a:lnSpc>
              <a:spcBef>
                <a:spcPts val="275"/>
              </a:spcBef>
              <a:buSzPct val="90000"/>
              <a:buFontTx/>
              <a:buChar char="•"/>
              <a:tabLst>
                <a:tab pos="6985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Дмитровского муниципального района Московской области от 26.10.2018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604/65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 ред. от 26.11.2019)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установлении и введении в действие налога на имущество физических  лиц на территории Дмитровского городского округа Московской области"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Налоговый Кодекс РФ</a:t>
            </a:r>
          </a:p>
          <a:p>
            <a:pPr marL="12700">
              <a:lnSpc>
                <a:spcPct val="86000"/>
              </a:lnSpc>
              <a:spcBef>
                <a:spcPts val="175"/>
              </a:spcBef>
              <a:buSzPct val="90000"/>
              <a:tabLst>
                <a:tab pos="69850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Ставки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налога: </a:t>
            </a:r>
          </a:p>
          <a:p>
            <a:pPr marL="69850" indent="-57150">
              <a:lnSpc>
                <a:spcPct val="86000"/>
              </a:lnSpc>
              <a:spcBef>
                <a:spcPts val="175"/>
              </a:spcBef>
              <a:buSzPct val="90000"/>
              <a:buFontTx/>
              <a:buChar char="•"/>
              <a:tabLst>
                <a:tab pos="6985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кадастровая стоимость объекта не превышает 300  млн. руб. – 0,1% для квартир и комнат части квартир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indent="-57150">
              <a:lnSpc>
                <a:spcPct val="86000"/>
              </a:lnSpc>
              <a:spcBef>
                <a:spcPts val="175"/>
              </a:spcBef>
              <a:buSzPct val="90000"/>
              <a:buFontTx/>
              <a:buChar char="•"/>
              <a:tabLst>
                <a:tab pos="69850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для жилых домов, части жилых домов, для объектов незавершенного строительства в случае строительства жилого</a:t>
            </a:r>
          </a:p>
          <a:p>
            <a:pPr marL="12700">
              <a:lnSpc>
                <a:spcPct val="86000"/>
              </a:lnSpc>
              <a:spcBef>
                <a:spcPts val="100"/>
              </a:spcBef>
              <a:tabLst>
                <a:tab pos="69850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единых недвижимых комплексов с хотя-бы одним жилым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домом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гаража 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машиноместа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хозяйственных строений и сооружений для ведения личного подсобного хозяйства, садоводства, огородничества или ИЖС с площадью до 50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>
              <a:lnSpc>
                <a:spcPct val="86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985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 для объектов налогообложения стоимостью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млн. руб.;</a:t>
            </a:r>
          </a:p>
          <a:p>
            <a:pPr marL="184150" indent="-171450">
              <a:lnSpc>
                <a:spcPct val="86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9850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отношении прочих объектов.</a:t>
            </a:r>
          </a:p>
        </p:txBody>
      </p:sp>
      <p:sp>
        <p:nvSpPr>
          <p:cNvPr id="39947" name="object 13"/>
          <p:cNvSpPr>
            <a:spLocks/>
          </p:cNvSpPr>
          <p:nvPr/>
        </p:nvSpPr>
        <p:spPr bwMode="auto">
          <a:xfrm>
            <a:off x="1984375" y="4953000"/>
            <a:ext cx="5402263" cy="3770313"/>
          </a:xfrm>
          <a:custGeom>
            <a:avLst/>
            <a:gdLst/>
            <a:ahLst/>
            <a:cxnLst>
              <a:cxn ang="0">
                <a:pos x="4125849" y="0"/>
              </a:cxn>
              <a:cxn ang="0">
                <a:pos x="4125849" y="302513"/>
              </a:cxn>
              <a:cxn ang="0">
                <a:pos x="0" y="302513"/>
              </a:cxn>
              <a:cxn ang="0">
                <a:pos x="0" y="2117483"/>
              </a:cxn>
              <a:cxn ang="0">
                <a:pos x="4125849" y="2117483"/>
              </a:cxn>
              <a:cxn ang="0">
                <a:pos x="4125849" y="2419972"/>
              </a:cxn>
              <a:cxn ang="0">
                <a:pos x="5335778" y="1210055"/>
              </a:cxn>
              <a:cxn ang="0">
                <a:pos x="4125849" y="0"/>
              </a:cxn>
            </a:cxnLst>
            <a:rect l="0" t="0" r="r" b="b"/>
            <a:pathLst>
              <a:path w="5335905" h="2419984">
                <a:moveTo>
                  <a:pt x="4125849" y="0"/>
                </a:moveTo>
                <a:lnTo>
                  <a:pt x="4125849" y="302513"/>
                </a:lnTo>
                <a:lnTo>
                  <a:pt x="0" y="302513"/>
                </a:lnTo>
                <a:lnTo>
                  <a:pt x="0" y="2117483"/>
                </a:lnTo>
                <a:lnTo>
                  <a:pt x="4125849" y="2117483"/>
                </a:lnTo>
                <a:lnTo>
                  <a:pt x="4125849" y="2419972"/>
                </a:lnTo>
                <a:lnTo>
                  <a:pt x="5335778" y="1210055"/>
                </a:lnTo>
                <a:lnTo>
                  <a:pt x="4125849" y="0"/>
                </a:lnTo>
                <a:close/>
              </a:path>
            </a:pathLst>
          </a:custGeom>
          <a:solidFill>
            <a:srgbClr val="F8DFCD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" name="object 15"/>
          <p:cNvSpPr txBox="1"/>
          <p:nvPr/>
        </p:nvSpPr>
        <p:spPr>
          <a:xfrm>
            <a:off x="2193925" y="5537200"/>
            <a:ext cx="4457700" cy="2447925"/>
          </a:xfrm>
          <a:prstGeom prst="rect">
            <a:avLst/>
          </a:prstGeom>
        </p:spPr>
        <p:txBody>
          <a:bodyPr lIns="0" tIns="37465" rIns="0" bIns="0">
            <a:spAutoFit/>
          </a:bodyPr>
          <a:lstStyle/>
          <a:p>
            <a:pPr marL="127000" indent="-114300">
              <a:lnSpc>
                <a:spcPct val="86000"/>
              </a:lnSpc>
              <a:spcBef>
                <a:spcPts val="300"/>
              </a:spcBef>
              <a:buFontTx/>
              <a:buChar char="•"/>
              <a:tabLst>
                <a:tab pos="12700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Дмитровского муниципального района Московской области от 26.10.2018 №  603/65 (в ред. от 26.11.2019)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установлении и введении в действие  земельного  налога на территории Дмитровского городского округа Московской области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Налоговый Кодекс РФ</a:t>
            </a:r>
          </a:p>
          <a:p>
            <a:pPr marL="127000" indent="-114300">
              <a:lnSpc>
                <a:spcPts val="1238"/>
              </a:lnSpc>
              <a:spcBef>
                <a:spcPts val="225"/>
              </a:spcBef>
              <a:buFontTx/>
              <a:buChar char="•"/>
              <a:tabLst>
                <a:tab pos="12700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налога: </a:t>
            </a:r>
          </a:p>
          <a:p>
            <a:pPr marL="127000" indent="-114300">
              <a:lnSpc>
                <a:spcPts val="1238"/>
              </a:lnSpc>
              <a:spcBef>
                <a:spcPts val="225"/>
              </a:spcBef>
              <a:buFontTx/>
              <a:buChar char="•"/>
              <a:tabLst>
                <a:tab pos="12700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0,3% от кадастровой стоимости земельного участка,  занятого жилищным фондом или приобретенных для жилищного строительства; приобретенных для личного подсобного хозяйства, садоводства, огородничества, дачного хозяйства, не используемых в предпринимательской деятельности; отнесенных к землям сельскохозяйственного назначения и используемых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сельскозяйственного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производства; </a:t>
            </a:r>
          </a:p>
          <a:p>
            <a:pPr marL="127000" indent="-114300">
              <a:lnSpc>
                <a:spcPts val="1238"/>
              </a:lnSpc>
              <a:spcBef>
                <a:spcPts val="225"/>
              </a:spcBef>
              <a:buFontTx/>
              <a:buChar char="•"/>
              <a:tabLst>
                <a:tab pos="127000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 неиспользуемых сельхозугодий  и иных земельных участков.</a:t>
            </a:r>
          </a:p>
        </p:txBody>
      </p:sp>
      <p:sp>
        <p:nvSpPr>
          <p:cNvPr id="39949" name="object 16"/>
          <p:cNvSpPr>
            <a:spLocks noChangeArrowheads="1"/>
          </p:cNvSpPr>
          <p:nvPr/>
        </p:nvSpPr>
        <p:spPr bwMode="auto">
          <a:xfrm>
            <a:off x="87313" y="5272088"/>
            <a:ext cx="2114550" cy="30480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object 17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D6E51A92-405F-44F3-8DC9-410B58A8D327}" type="slidenum">
              <a:rPr spc="35" dirty="0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object 2"/>
          <p:cNvSpPr>
            <a:spLocks noChangeArrowheads="1"/>
          </p:cNvSpPr>
          <p:nvPr/>
        </p:nvSpPr>
        <p:spPr bwMode="auto">
          <a:xfrm>
            <a:off x="514350" y="1046163"/>
            <a:ext cx="8629650" cy="19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04" name="object 4"/>
          <p:cNvSpPr>
            <a:spLocks noChangeArrowheads="1"/>
          </p:cNvSpPr>
          <p:nvPr/>
        </p:nvSpPr>
        <p:spPr bwMode="auto">
          <a:xfrm>
            <a:off x="223838" y="61913"/>
            <a:ext cx="8723312" cy="563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05" name="object 5"/>
          <p:cNvSpPr>
            <a:spLocks noChangeArrowheads="1"/>
          </p:cNvSpPr>
          <p:nvPr/>
        </p:nvSpPr>
        <p:spPr bwMode="auto">
          <a:xfrm>
            <a:off x="8486775" y="61913"/>
            <a:ext cx="547688" cy="5635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06" name="object 6"/>
          <p:cNvSpPr>
            <a:spLocks noChangeArrowheads="1"/>
          </p:cNvSpPr>
          <p:nvPr/>
        </p:nvSpPr>
        <p:spPr bwMode="auto">
          <a:xfrm>
            <a:off x="461963" y="301625"/>
            <a:ext cx="8229600" cy="298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bject 17"/>
          <p:cNvSpPr txBox="1">
            <a:spLocks/>
          </p:cNvSpPr>
          <p:nvPr/>
        </p:nvSpPr>
        <p:spPr>
          <a:xfrm>
            <a:off x="6705600" y="8778875"/>
            <a:ext cx="2133600" cy="1841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b="0" i="0" kern="1200">
                <a:solidFill>
                  <a:srgbClr val="D28E27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 smtClean="0"/>
              <a:t>24</a:t>
            </a:r>
            <a:endParaRPr lang="ru-RU" spc="35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760413"/>
            <a:ext cx="8723312" cy="80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bject 2"/>
          <p:cNvSpPr>
            <a:spLocks noChangeArrowheads="1"/>
          </p:cNvSpPr>
          <p:nvPr/>
        </p:nvSpPr>
        <p:spPr bwMode="auto">
          <a:xfrm>
            <a:off x="514350" y="1046163"/>
            <a:ext cx="8629650" cy="19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86" name="object 5"/>
          <p:cNvSpPr>
            <a:spLocks noChangeArrowheads="1"/>
          </p:cNvSpPr>
          <p:nvPr/>
        </p:nvSpPr>
        <p:spPr bwMode="auto">
          <a:xfrm>
            <a:off x="6505575" y="519113"/>
            <a:ext cx="488950" cy="503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87" name="object 12"/>
          <p:cNvSpPr>
            <a:spLocks noChangeArrowheads="1"/>
          </p:cNvSpPr>
          <p:nvPr/>
        </p:nvSpPr>
        <p:spPr bwMode="auto">
          <a:xfrm>
            <a:off x="6157913" y="3163888"/>
            <a:ext cx="1531937" cy="1581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E3A14515-BAEB-492B-8750-83F55AB03A4B}" type="slidenum">
              <a:rPr spc="35" dirty="0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spc="35" dirty="0">
              <a:latin typeface="Arial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767" y="356206"/>
            <a:ext cx="8177705" cy="6661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Дмитровского городского округа Московской области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514" y="1143000"/>
            <a:ext cx="8153400" cy="3276600"/>
          </a:xfrm>
          <a:prstGeom prst="roundRect">
            <a:avLst/>
          </a:prstGeom>
          <a:solidFill>
            <a:srgbClr val="4DAA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>
              <a:lnSpc>
                <a:spcPct val="150000"/>
              </a:lnSpc>
              <a:spcBef>
                <a:spcPts val="425"/>
              </a:spcBef>
            </a:pPr>
            <a:r>
              <a:rPr lang="ru-RU" sz="17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 автономные учреждения</a:t>
            </a:r>
          </a:p>
          <a:p>
            <a:pPr marL="12700">
              <a:lnSpc>
                <a:spcPct val="150000"/>
              </a:lnSpc>
              <a:spcBef>
                <a:spcPts val="563"/>
              </a:spcBef>
            </a:pP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ведут свою деятельность </a:t>
            </a: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</a:t>
            </a: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из них</a:t>
            </a:r>
            <a:endParaRPr lang="ru-RU" sz="17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50000"/>
              </a:lnSpc>
            </a:pP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учреждения </a:t>
            </a: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</a:t>
            </a: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7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50000"/>
              </a:lnSpc>
            </a:pP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культурно-просветительской </a:t>
            </a: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</a:p>
          <a:p>
            <a:pPr marL="12700">
              <a:lnSpc>
                <a:spcPct val="150000"/>
              </a:lnSpc>
            </a:pP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спорта </a:t>
            </a:r>
            <a:endParaRPr lang="ru-RU" sz="17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50000"/>
              </a:lnSpc>
            </a:pP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сферы </a:t>
            </a: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ЖКХ </a:t>
            </a:r>
          </a:p>
          <a:p>
            <a:pPr marL="12700">
              <a:lnSpc>
                <a:spcPct val="150000"/>
              </a:lnSpc>
            </a:pP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</a:t>
            </a: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КСиР</a:t>
            </a: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2700">
              <a:lnSpc>
                <a:spcPct val="150000"/>
              </a:lnSpc>
            </a:pP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предоставлению государственных и муниципальных  </a:t>
            </a: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17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5114" y="4745038"/>
            <a:ext cx="8178800" cy="394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fontAlgn="auto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defRPr/>
            </a:pPr>
            <a:r>
              <a:rPr lang="ru-RU" sz="17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</a:t>
            </a:r>
            <a:r>
              <a:rPr lang="ru-RU" sz="17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endParaRPr lang="ru-RU" sz="1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fontAlgn="auto">
              <a:lnSpc>
                <a:spcPct val="150000"/>
              </a:lnSpc>
              <a:spcBef>
                <a:spcPts val="325"/>
              </a:spcBef>
              <a:spcAft>
                <a:spcPts val="0"/>
              </a:spcAft>
              <a:tabLst>
                <a:tab pos="127635" algn="l"/>
              </a:tabLst>
              <a:defRPr/>
            </a:pP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</a:t>
            </a:r>
            <a:r>
              <a:rPr lang="ru-RU" sz="17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ведут </a:t>
            </a:r>
            <a:r>
              <a:rPr lang="ru-RU" sz="17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из них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7635" algn="l"/>
              </a:tabLst>
              <a:defRPr/>
            </a:pP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обеспечению деятельности  органов местного </a:t>
            </a: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endParaRPr lang="ru-RU" sz="17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7635" algn="l"/>
              </a:tabLst>
              <a:defRPr/>
            </a:pPr>
            <a:r>
              <a:rPr lang="ru-RU" sz="1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ЕДДС и АСС </a:t>
            </a:r>
          </a:p>
          <a:p>
            <a:pPr marL="12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7635" algn="l"/>
              </a:tabLst>
              <a:defRPr/>
            </a:pP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МЦБ</a:t>
            </a:r>
          </a:p>
          <a:p>
            <a:pPr marL="12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7635" algn="l"/>
              </a:tabLst>
              <a:defRPr/>
            </a:pPr>
            <a:r>
              <a:rPr 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ЦПТ</a:t>
            </a:r>
          </a:p>
          <a:p>
            <a:pPr marL="12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7635" algn="l"/>
              </a:tabLst>
              <a:defRPr/>
            </a:pPr>
            <a:r>
              <a:rPr lang="ru-RU" sz="17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ДСС по вопросам похоронных дел</a:t>
            </a:r>
          </a:p>
          <a:p>
            <a:pPr marL="12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7635" algn="l"/>
              </a:tabLst>
              <a:defRPr/>
            </a:pPr>
            <a:r>
              <a:rPr lang="ru-RU" sz="17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УАД</a:t>
            </a:r>
          </a:p>
          <a:p>
            <a:pPr marL="12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7635" algn="l"/>
              </a:tabLst>
              <a:defRPr/>
            </a:pPr>
            <a:r>
              <a:rPr lang="ru-RU" sz="17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7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 </a:t>
            </a:r>
            <a:r>
              <a:rPr lang="ru-RU" sz="17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ЖКХ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object 2"/>
          <p:cNvSpPr>
            <a:spLocks noChangeArrowheads="1"/>
          </p:cNvSpPr>
          <p:nvPr/>
        </p:nvSpPr>
        <p:spPr bwMode="auto">
          <a:xfrm>
            <a:off x="514350" y="1046163"/>
            <a:ext cx="8629650" cy="19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34" name="object 7"/>
          <p:cNvSpPr>
            <a:spLocks noChangeArrowheads="1"/>
          </p:cNvSpPr>
          <p:nvPr/>
        </p:nvSpPr>
        <p:spPr bwMode="auto">
          <a:xfrm>
            <a:off x="7458075" y="571500"/>
            <a:ext cx="488950" cy="503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93682"/>
              </p:ext>
            </p:extLst>
          </p:nvPr>
        </p:nvGraphicFramePr>
        <p:xfrm>
          <a:off x="228600" y="1219200"/>
          <a:ext cx="8724900" cy="6899594"/>
        </p:xfrm>
        <a:graphic>
          <a:graphicData uri="http://schemas.openxmlformats.org/drawingml/2006/table">
            <a:tbl>
              <a:tblPr/>
              <a:tblGrid>
                <a:gridCol w="2687638"/>
                <a:gridCol w="1122362"/>
                <a:gridCol w="1295400"/>
                <a:gridCol w="1524000"/>
                <a:gridCol w="2095500"/>
              </a:tblGrid>
              <a:tr h="1222375">
                <a:tc>
                  <a:txBody>
                    <a:bodyPr/>
                    <a:lstStyle/>
                    <a:p>
                      <a:pPr marL="525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31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 реализации 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 осуществления 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финансирования,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результат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</a:tr>
              <a:tr h="2535238">
                <a:tc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целевой модели цифровой  образовательной среды в  общеобразовательных организациях и  профессиональных образовательных  организациях</a:t>
                      </a:r>
                    </a:p>
                  </a:txBody>
                  <a:tcPr marL="0" marR="0" marT="8445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                    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-тельные  учреждения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2021г..– 17,6 млн. руб.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26,0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реализации основных и  дополнительных  общеобразовательных  программ цифрового и  гуманитарного профилей в  общеобразовательных  организациях</a:t>
                      </a:r>
                    </a:p>
                  </a:txBody>
                  <a:tcPr marL="0" marR="0" marT="6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63638">
                <a:tc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организаций</a:t>
                      </a:r>
                    </a:p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дошкольного, начального общего,  основного общего и среднего общего  образования доступом в сеть Интернет</a:t>
                      </a:r>
                    </a:p>
                  </a:txBody>
                  <a:tcPr marL="0" marR="0" marT="698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                    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-тельные  учреждения</a:t>
                      </a:r>
                    </a:p>
                  </a:txBody>
                  <a:tcPr marL="0" marR="0" marT="698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2021г.-</a:t>
                      </a:r>
                    </a:p>
                    <a:p>
                      <a:pPr marL="333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</a:t>
                      </a:r>
                    </a:p>
                  </a:txBody>
                  <a:tcPr marL="0" marR="0" marT="11176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5,9 млн. руб.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5,8 млн. руб.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5,8 млн. руб.</a:t>
                      </a:r>
                    </a:p>
                  </a:txBody>
                  <a:tcPr marL="0" marR="0" marT="6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образовательных учреждений доступом в Интернет</a:t>
                      </a:r>
                    </a:p>
                  </a:txBody>
                  <a:tcPr marL="0" marR="0" marT="8382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</a:tr>
              <a:tr h="1135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Оснащение мультимедийными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проекторами и экранами для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мультимедийных проекторов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общеобразовательных организаций</a:t>
                      </a:r>
                    </a:p>
                  </a:txBody>
                  <a:tcPr marL="0" marR="0" marT="508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                    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-тельные  учреждения</a:t>
                      </a:r>
                    </a:p>
                  </a:txBody>
                  <a:tcPr marL="0" marR="0" marT="6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10,2 млн.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4,6 млн. руб.</a:t>
                      </a:r>
                    </a:p>
                  </a:txBody>
                  <a:tcPr marL="0" marR="0" marT="508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Оснащение мультимедийными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проекторами и экранами для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мультимедийных проекторов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общеобразовательных организаций</a:t>
                      </a:r>
                    </a:p>
                  </a:txBody>
                  <a:tcPr marL="0" marR="0" marT="8382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Оснащение планшетными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компьютерами  общеобразовательных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организаций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                       </a:t>
                      </a: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-тельные  учреждения</a:t>
                      </a:r>
                    </a:p>
                  </a:txBody>
                  <a:tcPr marL="0" marR="0" marT="11176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2022г. – 2,1 млн.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2023г. – 7,1млн. руб.</a:t>
                      </a:r>
                    </a:p>
                  </a:txBody>
                  <a:tcPr marL="0" marR="0" marT="508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Оснащение планшетными компьютерами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общеобразовательных организаций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A6D97EFB-FD63-412E-836C-53CBADE8CEB0}" type="slidenum">
              <a:rPr spc="35" dirty="0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spc="35" dirty="0"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9692" y="172632"/>
            <a:ext cx="7907108" cy="90178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проекты, реализуемые на территории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Дмитровского городского округа в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годах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object 2"/>
          <p:cNvSpPr>
            <a:spLocks noChangeArrowheads="1"/>
          </p:cNvSpPr>
          <p:nvPr/>
        </p:nvSpPr>
        <p:spPr bwMode="auto">
          <a:xfrm>
            <a:off x="514350" y="1046163"/>
            <a:ext cx="8629650" cy="19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58" name="object 7"/>
          <p:cNvSpPr>
            <a:spLocks noChangeArrowheads="1"/>
          </p:cNvSpPr>
          <p:nvPr/>
        </p:nvSpPr>
        <p:spPr bwMode="auto">
          <a:xfrm>
            <a:off x="7458075" y="571500"/>
            <a:ext cx="488950" cy="503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00272"/>
              </p:ext>
            </p:extLst>
          </p:nvPr>
        </p:nvGraphicFramePr>
        <p:xfrm>
          <a:off x="478908" y="1752600"/>
          <a:ext cx="8401051" cy="6019801"/>
        </p:xfrm>
        <a:graphic>
          <a:graphicData uri="http://schemas.openxmlformats.org/drawingml/2006/table">
            <a:tbl>
              <a:tblPr/>
              <a:tblGrid>
                <a:gridCol w="2586434"/>
                <a:gridCol w="1244600"/>
                <a:gridCol w="1217216"/>
                <a:gridCol w="1524000"/>
                <a:gridCol w="1828801"/>
              </a:tblGrid>
              <a:tr h="830321">
                <a:tc>
                  <a:txBody>
                    <a:bodyPr/>
                    <a:lstStyle/>
                    <a:p>
                      <a:pPr marL="525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31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 реализации 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осуществле-ния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финансирования,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результат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</a:tr>
              <a:tr h="474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Оснащение объектов спортивно-технологическим оборудованием (ГТО)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ЦРФКСиО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2,6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для сдачи 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нормативов ГТО</a:t>
                      </a:r>
                    </a:p>
                  </a:txBody>
                  <a:tcPr marL="0" marR="0" marT="6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952826">
                <a:tc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спортивной подготовки по хоккею </a:t>
                      </a:r>
                    </a:p>
                  </a:txBody>
                  <a:tcPr marL="0" marR="0" marT="698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 СШОР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А.Демченко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базе СК "Дмитров"</a:t>
                      </a:r>
                    </a:p>
                  </a:txBody>
                  <a:tcPr marL="0" marR="0" marT="698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2021г.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40,7 млн. руб.</a:t>
                      </a:r>
                    </a:p>
                  </a:txBody>
                  <a:tcPr marL="0" marR="0" marT="8509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спортивного оборудования и инвентаря</a:t>
                      </a:r>
                    </a:p>
                  </a:txBody>
                  <a:tcPr marL="0" marR="0" marT="6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</a:tr>
              <a:tr h="1194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Устройство площадок для занятий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силовой гимнастикой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воркаут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МБУ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ЦРФКСиО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 СК «Дмитров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</a:p>
                    <a:p>
                      <a:pPr marL="260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4,0 млн. руб.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Площадки для занятий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силовой гимнастикой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183426">
                <a:tc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капитального ремонта объектов физической культуры и спорта  -  бассейн «Бриз» </a:t>
                      </a:r>
                    </a:p>
                    <a:p>
                      <a:pPr marL="73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98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Дмитровский городской округ,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г.Дмитров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ул.Школьная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11</a:t>
                      </a:r>
                    </a:p>
                  </a:txBody>
                  <a:tcPr marL="0" marR="0" marT="698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2023г.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45,0 млн. руб.</a:t>
                      </a:r>
                    </a:p>
                  </a:txBody>
                  <a:tcPr marL="0" marR="0" marT="8509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Бассейн «Бриз» 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</a:tr>
              <a:tr h="853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Установка оборудования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многофункциональной хоккейной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площадки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с.Семеновское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п.Буденновец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12,0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Хоккейная площадка </a:t>
                      </a:r>
                    </a:p>
                  </a:txBody>
                  <a:tcPr marL="0" marR="0" marT="6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531420">
                <a:tc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3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Скейт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-парка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Лямина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– 18,0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Скейт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-парк</a:t>
                      </a:r>
                    </a:p>
                  </a:txBody>
                  <a:tcPr marL="0" marR="0" marT="6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34616F56-8B6B-4850-AFBA-FC16FD64696E}" type="slidenum">
              <a:rPr spc="35" dirty="0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spc="35" dirty="0"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3237" y="586545"/>
            <a:ext cx="7907108" cy="90178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проекты, реализуемые на территории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Дмитровского городского округа в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годах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object 2"/>
          <p:cNvSpPr>
            <a:spLocks noChangeArrowheads="1"/>
          </p:cNvSpPr>
          <p:nvPr/>
        </p:nvSpPr>
        <p:spPr bwMode="auto">
          <a:xfrm>
            <a:off x="514350" y="1046163"/>
            <a:ext cx="8629650" cy="19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082" name="object 7"/>
          <p:cNvSpPr>
            <a:spLocks noChangeArrowheads="1"/>
          </p:cNvSpPr>
          <p:nvPr/>
        </p:nvSpPr>
        <p:spPr bwMode="auto">
          <a:xfrm>
            <a:off x="7458075" y="571500"/>
            <a:ext cx="488950" cy="503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986335"/>
              </p:ext>
            </p:extLst>
          </p:nvPr>
        </p:nvGraphicFramePr>
        <p:xfrm>
          <a:off x="152400" y="1219200"/>
          <a:ext cx="8839199" cy="7074784"/>
        </p:xfrm>
        <a:graphic>
          <a:graphicData uri="http://schemas.openxmlformats.org/drawingml/2006/table">
            <a:tbl>
              <a:tblPr/>
              <a:tblGrid>
                <a:gridCol w="2791326"/>
                <a:gridCol w="1128666"/>
                <a:gridCol w="1337808"/>
                <a:gridCol w="1524000"/>
                <a:gridCol w="2057399"/>
              </a:tblGrid>
              <a:tr h="598800">
                <a:tc>
                  <a:txBody>
                    <a:bodyPr/>
                    <a:lstStyle/>
                    <a:p>
                      <a:pPr marL="525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31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 реализации 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 осуществления 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финансирования,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результат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12D"/>
                    </a:solidFill>
                  </a:tcPr>
                </a:tc>
              </a:tr>
              <a:tr h="1207180">
                <a:tc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Общеобразо-вательные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учреждения в сельской местности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2021г.-2022г.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4,2 млн. руб.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7,2 млн. руб.  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Обновление материально-технической базы</a:t>
                      </a:r>
                    </a:p>
                  </a:txBody>
                  <a:tcPr marL="0" marR="0" marT="6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5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детского технопарка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Кванториум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– 66,6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детей,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охваченных деятельностью  детских технопарков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Кванториум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направленных  на обеспечение доступности  дополнительных  общеобразовательных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 естественнонаучной  и технической направленностей</a:t>
                      </a:r>
                    </a:p>
                  </a:txBody>
                  <a:tcPr marL="0" marR="0" marT="635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</a:tr>
              <a:tr h="2162266">
                <a:tc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федеральном проекте</a:t>
                      </a:r>
                    </a:p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«Содействие занятости женщин –  создание условий дошкольного  образования для детей в возрасте до</a:t>
                      </a:r>
                    </a:p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трех лет» - государственная поддержка  частных дошкольных образовательных  организаций в Московской области с</a:t>
                      </a:r>
                    </a:p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целью возмещения расходов на  присмотр и уход, содержание  имущества и арендную плату за  использование помещений.</a:t>
                      </a:r>
                    </a:p>
                  </a:txBody>
                  <a:tcPr marL="0" marR="0" marT="698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дошкольные  учреждения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2021г.-2023г.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25,8 млн.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– 25,8 млн.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2023г. – 25,8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демографическому  развитию территории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1554">
                <a:tc>
                  <a:txBody>
                    <a:bodyPr/>
                    <a:lstStyle/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занятости несовершеннолетних</a:t>
                      </a:r>
                    </a:p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98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327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  городского  округа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2021г.-2023г.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– 5,2 млн. руб.  2022г. – 5,2 млн. руб.  2023г. – 5,2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Временное трудоустройство</a:t>
                      </a:r>
                    </a:p>
                    <a:p>
                      <a:pPr marL="746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несовершеннолетних в возрасте от 14 до 18 лет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4EC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3156EA8C-582F-4A59-873E-147CAAC97F5F}" type="slidenum">
              <a:rPr spc="35" dirty="0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spc="35" dirty="0"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9692" y="172632"/>
            <a:ext cx="7907108" cy="90178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проекты, реализуемые на территории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Дмитровского городского округа в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годах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object 2"/>
          <p:cNvSpPr>
            <a:spLocks noChangeArrowheads="1"/>
          </p:cNvSpPr>
          <p:nvPr/>
        </p:nvSpPr>
        <p:spPr bwMode="auto">
          <a:xfrm>
            <a:off x="514350" y="304800"/>
            <a:ext cx="8047038" cy="698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ru-RU" sz="2000" dirty="0" smtClean="0">
                <a:latin typeface="Calibri" pitchFamily="34" charset="0"/>
              </a:rPr>
              <a:t>     «</a:t>
            </a:r>
            <a:r>
              <a:rPr lang="ru-RU" sz="2000" b="1" dirty="0">
                <a:latin typeface="Calibri" pitchFamily="34" charset="0"/>
                <a:cs typeface="Times New Roman" pitchFamily="18" charset="0"/>
              </a:rPr>
              <a:t>Бюджет для граждан» подготовлен Финансовым управлением </a:t>
            </a:r>
          </a:p>
          <a:p>
            <a:pPr algn="just"/>
            <a:r>
              <a:rPr lang="ru-RU" sz="2000" b="1" dirty="0">
                <a:latin typeface="Calibri" pitchFamily="34" charset="0"/>
                <a:cs typeface="Times New Roman" pitchFamily="18" charset="0"/>
              </a:rPr>
              <a:t>администрации Дмитровского городского округа  Московской области </a:t>
            </a:r>
          </a:p>
        </p:txBody>
      </p:sp>
      <p:sp>
        <p:nvSpPr>
          <p:cNvPr id="48130" name="object 5"/>
          <p:cNvSpPr>
            <a:spLocks noChangeArrowheads="1"/>
          </p:cNvSpPr>
          <p:nvPr/>
        </p:nvSpPr>
        <p:spPr bwMode="auto">
          <a:xfrm>
            <a:off x="8347075" y="500063"/>
            <a:ext cx="488950" cy="503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424" y="1155165"/>
            <a:ext cx="7985125" cy="4631396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4288" indent="-3175" algn="just">
              <a:spcBef>
                <a:spcPts val="100"/>
              </a:spcBef>
            </a:pPr>
            <a:r>
              <a:rPr lang="ru-RU" sz="1900" dirty="0" smtClean="0">
                <a:latin typeface="Calibri" pitchFamily="34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представленная информация оказалась для Вас полезной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интересной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Свои вопросы и предложения Вы можете направить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Финансовое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администрации Дмитровского городского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Московской области: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8" indent="-3175" algn="just">
              <a:spcBef>
                <a:spcPts val="463"/>
              </a:spcBef>
              <a:buClr>
                <a:srgbClr val="EFA12D"/>
              </a:buClr>
              <a:buSzPct val="68000"/>
              <a:buFont typeface="Wingdings" pitchFamily="2" charset="2"/>
              <a:buChar char="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телефону: 8-496-227-00-05 (доб. 3002)</a:t>
            </a:r>
          </a:p>
          <a:p>
            <a:pPr marL="14288" indent="-3175" algn="just">
              <a:spcBef>
                <a:spcPts val="463"/>
              </a:spcBef>
              <a:buClr>
                <a:srgbClr val="EFA12D"/>
              </a:buClr>
              <a:buSzPct val="68000"/>
              <a:buFont typeface="Wingdings" pitchFamily="2" charset="2"/>
              <a:buChar char="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письмом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почте: (141800, Московская область,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Дмитров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</a:p>
          <a:p>
            <a:pPr marL="11113" algn="just">
              <a:spcBef>
                <a:spcPts val="463"/>
              </a:spcBef>
              <a:buClr>
                <a:srgbClr val="EFA12D"/>
              </a:buClr>
              <a:buSzPct val="6800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Советская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д.1, Финансовое  управление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4288" indent="-3175" algn="just">
              <a:spcBef>
                <a:spcPts val="463"/>
              </a:spcBef>
              <a:buClr>
                <a:srgbClr val="EFA12D"/>
              </a:buClr>
              <a:buSzPct val="68000"/>
              <a:buFont typeface="Wingdings" pitchFamily="2" charset="2"/>
              <a:buChar char="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</a:t>
            </a:r>
            <a:r>
              <a:rPr lang="ru-RU" dirty="0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dm_finupravlenie@mail.ru</a:t>
            </a:r>
          </a:p>
          <a:p>
            <a:pPr marL="14288" indent="-3175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8" indent="-3175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администрации Дмитровского городского округа Московской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области:  понедельник-пятница с 09:00 до 18:00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3">
              <a:spcBef>
                <a:spcPts val="450"/>
              </a:spcBef>
              <a:buClr>
                <a:srgbClr val="EFA12D"/>
              </a:buClr>
              <a:buSzPct val="6800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управления администрации Дмитровского городского округа Московской области:  Тарасова Светлана Юрьевна</a:t>
            </a:r>
          </a:p>
          <a:p>
            <a:pPr marL="11113">
              <a:spcBef>
                <a:spcPts val="450"/>
              </a:spcBef>
              <a:buClr>
                <a:srgbClr val="EFA12D"/>
              </a:buClr>
              <a:buSzPct val="6800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Приемный день: каждый понедельник с 09-00 до 13-00, с 14-00 до 18-00</a:t>
            </a:r>
          </a:p>
          <a:p>
            <a:pPr marL="14288" indent="-3175">
              <a:spcBef>
                <a:spcPts val="450"/>
              </a:spcBef>
              <a:buClr>
                <a:srgbClr val="EFA12D"/>
              </a:buClr>
              <a:buSzPct val="68000"/>
              <a:buFont typeface="Wingdings" pitchFamily="2" charset="2"/>
              <a:buChar char="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C52AAAF7-C553-4B2D-9E94-9E02CA18BCDE}" type="slidenum">
              <a:rPr spc="35" dirty="0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spc="35" dirty="0">
              <a:latin typeface="Arial"/>
              <a:cs typeface="Arial"/>
            </a:endParaRPr>
          </a:p>
        </p:txBody>
      </p:sp>
      <p:pic>
        <p:nvPicPr>
          <p:cNvPr id="48133" name="Рисунок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697" y="5638800"/>
            <a:ext cx="33194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Рисунок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6750" y="5605462"/>
            <a:ext cx="35814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"/>
          <p:cNvSpPr>
            <a:spLocks noChangeArrowheads="1"/>
          </p:cNvSpPr>
          <p:nvPr/>
        </p:nvSpPr>
        <p:spPr bwMode="auto">
          <a:xfrm>
            <a:off x="815975" y="2347913"/>
            <a:ext cx="8629650" cy="19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0" name="Рисунок 6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806" y="3387842"/>
            <a:ext cx="3670300" cy="4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28600" y="873740"/>
            <a:ext cx="874871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500" dirty="0" smtClean="0"/>
              <a:t>     Предлагаем </a:t>
            </a:r>
            <a:r>
              <a:rPr lang="ru-RU" sz="1500" dirty="0"/>
              <a:t>Вашему вниманию «Бюджет для граждан», подготовленный на основе </a:t>
            </a:r>
            <a:r>
              <a:rPr lang="ru-RU" sz="1500" dirty="0" smtClean="0"/>
              <a:t>проекта решения </a:t>
            </a:r>
            <a:r>
              <a:rPr lang="ru-RU" sz="1500" dirty="0"/>
              <a:t>Совета депутатов Дмитровского городского округа </a:t>
            </a:r>
            <a:r>
              <a:rPr lang="ru-RU" sz="1500" dirty="0" smtClean="0"/>
              <a:t>Московской области «Об </a:t>
            </a:r>
            <a:r>
              <a:rPr lang="ru-RU" sz="1500" dirty="0"/>
              <a:t>утверждении бюджета Дмитровского городского округа Московской области на 202</a:t>
            </a:r>
            <a:r>
              <a:rPr lang="en-US" sz="1500" dirty="0"/>
              <a:t>1</a:t>
            </a:r>
            <a:r>
              <a:rPr lang="ru-RU" sz="1500" dirty="0"/>
              <a:t> год и на плановый период 202</a:t>
            </a:r>
            <a:r>
              <a:rPr lang="en-US" sz="1500" dirty="0"/>
              <a:t>2</a:t>
            </a:r>
            <a:r>
              <a:rPr lang="ru-RU" sz="1500" dirty="0"/>
              <a:t> и 202</a:t>
            </a:r>
            <a:r>
              <a:rPr lang="en-US" sz="1500" dirty="0"/>
              <a:t>3</a:t>
            </a:r>
            <a:r>
              <a:rPr lang="ru-RU" sz="1500" dirty="0"/>
              <a:t> годов».</a:t>
            </a:r>
          </a:p>
          <a:p>
            <a:pPr algn="just"/>
            <a:r>
              <a:rPr lang="ru-RU" sz="1500" dirty="0" smtClean="0"/>
              <a:t>     Публичные </a:t>
            </a:r>
            <a:r>
              <a:rPr lang="ru-RU" sz="1500" dirty="0"/>
              <a:t>слушания для обсуждения </a:t>
            </a:r>
            <a:r>
              <a:rPr lang="ru-RU" sz="1500" dirty="0" smtClean="0"/>
              <a:t>проекта </a:t>
            </a:r>
            <a:r>
              <a:rPr lang="ru-RU" sz="1500" dirty="0"/>
              <a:t>решения Совета депутатов Дмитровского городского округа Московской области «Об утверждении бюджета Дмитровского городского округа Московской области на 2021 год и на плановый период 2022 и 2023 </a:t>
            </a:r>
            <a:r>
              <a:rPr lang="ru-RU" sz="1500" dirty="0" smtClean="0"/>
              <a:t>годов» состоятся 8 </a:t>
            </a:r>
            <a:r>
              <a:rPr lang="ru-RU" sz="1500" dirty="0"/>
              <a:t>декабря </a:t>
            </a:r>
            <a:r>
              <a:rPr lang="ru-RU" sz="1500" dirty="0" smtClean="0"/>
              <a:t>2020 года </a:t>
            </a:r>
            <a:r>
              <a:rPr lang="ru-RU" sz="1500" dirty="0"/>
              <a:t>в </a:t>
            </a:r>
            <a:r>
              <a:rPr lang="ru-RU" sz="1500" dirty="0" smtClean="0"/>
              <a:t>15 часов 00 мин</a:t>
            </a:r>
            <a:r>
              <a:rPr lang="ru-RU" sz="1500" dirty="0"/>
              <a:t>. в</a:t>
            </a:r>
            <a:r>
              <a:rPr lang="ru-RU" sz="1500" dirty="0" smtClean="0"/>
              <a:t> заочном (дистанционной) форме.</a:t>
            </a:r>
            <a:endParaRPr lang="ru-RU" sz="1500" dirty="0"/>
          </a:p>
          <a:p>
            <a:pPr algn="just"/>
            <a:r>
              <a:rPr lang="ru-RU" sz="1500" dirty="0" smtClean="0"/>
              <a:t>     Предоставленная </a:t>
            </a:r>
            <a:r>
              <a:rPr lang="ru-RU" sz="1500" dirty="0"/>
              <a:t>информация в доступной форме рассказывает широкому кругу лиц о бюджетной системе </a:t>
            </a:r>
            <a:r>
              <a:rPr lang="ru-RU" sz="1500" dirty="0" smtClean="0"/>
              <a:t>Дмитровского городского </a:t>
            </a:r>
            <a:r>
              <a:rPr lang="ru-RU" sz="1500" dirty="0"/>
              <a:t>округа и его основных показателях.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212850" y="315913"/>
            <a:ext cx="678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Уважаемые жители!</a:t>
            </a:r>
          </a:p>
        </p:txBody>
      </p:sp>
      <p:sp>
        <p:nvSpPr>
          <p:cNvPr id="6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62647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3</a:t>
            </a:r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2"/>
          <p:cNvSpPr>
            <a:spLocks noChangeArrowheads="1"/>
          </p:cNvSpPr>
          <p:nvPr/>
        </p:nvSpPr>
        <p:spPr bwMode="auto">
          <a:xfrm>
            <a:off x="599817" y="1524000"/>
            <a:ext cx="8001000" cy="670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cs typeface="Times New Roman" pitchFamily="18" charset="0"/>
              </a:rPr>
              <a:t>     </a:t>
            </a:r>
            <a:r>
              <a:rPr lang="ru-RU" sz="1700" dirty="0" smtClean="0">
                <a:cs typeface="Times New Roman" pitchFamily="18" charset="0"/>
              </a:rPr>
              <a:t>Формирование </a:t>
            </a:r>
            <a:r>
              <a:rPr lang="ru-RU" sz="1700" dirty="0">
                <a:cs typeface="Times New Roman" pitchFamily="18" charset="0"/>
              </a:rPr>
              <a:t>бюджета осуществлялось </a:t>
            </a:r>
            <a:r>
              <a:rPr lang="ru-RU" sz="1700" dirty="0" smtClean="0">
                <a:cs typeface="Times New Roman" pitchFamily="18" charset="0"/>
              </a:rPr>
              <a:t>в соответствии с Бюджетным </a:t>
            </a:r>
            <a:r>
              <a:rPr lang="ru-RU" sz="1700" dirty="0">
                <a:cs typeface="Times New Roman" pitchFamily="18" charset="0"/>
              </a:rPr>
              <a:t>кодексом Российской </a:t>
            </a:r>
            <a:r>
              <a:rPr lang="ru-RU" sz="1700" dirty="0" smtClean="0">
                <a:cs typeface="Times New Roman" pitchFamily="18" charset="0"/>
              </a:rPr>
              <a:t>Федерации, </a:t>
            </a:r>
            <a:r>
              <a:rPr lang="ru-RU" sz="1700" dirty="0">
                <a:cs typeface="Times New Roman" pitchFamily="18" charset="0"/>
              </a:rPr>
              <a:t>на основе прогноза социально-экономического развития Дмитровского городского округа Московской области на 202</a:t>
            </a:r>
            <a:r>
              <a:rPr lang="en-US" sz="1700" dirty="0">
                <a:cs typeface="Times New Roman" pitchFamily="18" charset="0"/>
              </a:rPr>
              <a:t>1</a:t>
            </a:r>
            <a:r>
              <a:rPr lang="ru-RU" sz="1700" dirty="0">
                <a:cs typeface="Times New Roman" pitchFamily="18" charset="0"/>
              </a:rPr>
              <a:t>-202</a:t>
            </a:r>
            <a:r>
              <a:rPr lang="en-US" sz="1700" dirty="0">
                <a:cs typeface="Times New Roman" pitchFamily="18" charset="0"/>
              </a:rPr>
              <a:t>3</a:t>
            </a:r>
            <a:r>
              <a:rPr lang="ru-RU" sz="1700" dirty="0">
                <a:cs typeface="Times New Roman" pitchFamily="18" charset="0"/>
              </a:rPr>
              <a:t> </a:t>
            </a:r>
            <a:r>
              <a:rPr lang="ru-RU" sz="1700" dirty="0" smtClean="0">
                <a:cs typeface="Times New Roman" pitchFamily="18" charset="0"/>
              </a:rPr>
              <a:t>годов, </a:t>
            </a:r>
            <a:r>
              <a:rPr lang="ru-RU" sz="1700" dirty="0">
                <a:cs typeface="Times New Roman" pitchFamily="18" charset="0"/>
              </a:rPr>
              <a:t>с учетом положений Указа Президента Российской Федерации от 07.05.2018 № 204 «О национальных целях и стратегических задачах развития Российской Федерации на период до 2024 года», государственной программой Российской Федерации «Развитие федеративных отношений и создание условий для эффективного и ответственного управления региональными муниципальными финансами», </a:t>
            </a:r>
            <a:r>
              <a:rPr lang="ru-RU" sz="1700" dirty="0" smtClean="0">
                <a:cs typeface="Times New Roman" pitchFamily="18" charset="0"/>
              </a:rPr>
              <a:t>Основными направлениями </a:t>
            </a:r>
            <a:r>
              <a:rPr lang="ru-RU" sz="1700" dirty="0">
                <a:cs typeface="Times New Roman" pitchFamily="18" charset="0"/>
              </a:rPr>
              <a:t>бюджетной, налоговой и таможенно-тарифной политики на 2021 год и на плановый период 2022 и 2023 </a:t>
            </a:r>
            <a:r>
              <a:rPr lang="ru-RU" sz="1700" dirty="0" smtClean="0">
                <a:cs typeface="Times New Roman" pitchFamily="18" charset="0"/>
              </a:rPr>
              <a:t>годов, утвержденной </a:t>
            </a:r>
            <a:r>
              <a:rPr lang="ru-RU" sz="1700" dirty="0">
                <a:cs typeface="Times New Roman" pitchFamily="18" charset="0"/>
              </a:rPr>
              <a:t>Минфином </a:t>
            </a:r>
            <a:r>
              <a:rPr lang="ru-RU" sz="1700" dirty="0" smtClean="0">
                <a:cs typeface="Times New Roman" pitchFamily="18" charset="0"/>
              </a:rPr>
              <a:t>России, </a:t>
            </a:r>
            <a:r>
              <a:rPr lang="ru-RU" sz="1700" dirty="0">
                <a:cs typeface="Times New Roman" pitchFamily="18" charset="0"/>
              </a:rPr>
              <a:t>а также основных направлений деятельности Правительства Московской области на </a:t>
            </a:r>
            <a:r>
              <a:rPr lang="ru-RU" sz="1700" dirty="0" smtClean="0">
                <a:cs typeface="Times New Roman" pitchFamily="18" charset="0"/>
              </a:rPr>
              <a:t>2021-2023 годов, </a:t>
            </a:r>
            <a:r>
              <a:rPr lang="ru-RU" sz="1700" dirty="0">
                <a:cs typeface="Times New Roman" pitchFamily="18" charset="0"/>
              </a:rPr>
              <a:t>целевых показателей государственных программ Московской области, муниципальных программ Дмитровского городского округа Московской области и иных документов стратегического планирования, с учетом приоритетности поставленных задач в сопоставлении с реальными возможностями бюджета </a:t>
            </a:r>
            <a:r>
              <a:rPr lang="ru-RU" sz="1700" dirty="0" smtClean="0">
                <a:cs typeface="Times New Roman" pitchFamily="18" charset="0"/>
              </a:rPr>
              <a:t>Дмитровского городского </a:t>
            </a:r>
            <a:r>
              <a:rPr lang="ru-RU" sz="1700" dirty="0">
                <a:cs typeface="Times New Roman" pitchFamily="18" charset="0"/>
              </a:rPr>
              <a:t>округа.</a:t>
            </a:r>
          </a:p>
          <a:p>
            <a:pPr algn="just">
              <a:lnSpc>
                <a:spcPct val="115000"/>
              </a:lnSpc>
            </a:pPr>
            <a:r>
              <a:rPr lang="ru-RU" sz="1700" dirty="0" smtClean="0">
                <a:cs typeface="Times New Roman" pitchFamily="18" charset="0"/>
              </a:rPr>
              <a:t>     Проект </a:t>
            </a:r>
            <a:r>
              <a:rPr lang="ru-RU" sz="1700" dirty="0">
                <a:cs typeface="Times New Roman" pitchFamily="18" charset="0"/>
              </a:rPr>
              <a:t>бюджета сформирован на основе первого (консервативного) варианта прогноза, который отражает сложившуюся тенденцию развития экономики на территории Московской области и в частности Дмитровского городского округа Московской области.</a:t>
            </a:r>
          </a:p>
        </p:txBody>
      </p:sp>
      <p:sp>
        <p:nvSpPr>
          <p:cNvPr id="18434" name="object 4"/>
          <p:cNvSpPr>
            <a:spLocks noChangeArrowheads="1"/>
          </p:cNvSpPr>
          <p:nvPr/>
        </p:nvSpPr>
        <p:spPr bwMode="auto">
          <a:xfrm>
            <a:off x="6781800" y="304800"/>
            <a:ext cx="1697038" cy="132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17538" y="735013"/>
            <a:ext cx="678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Основа для формирования бюджета</a:t>
            </a:r>
          </a:p>
        </p:txBody>
      </p:sp>
      <p:sp>
        <p:nvSpPr>
          <p:cNvPr id="6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62647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4</a:t>
            </a:r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7724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Основные понятия</a:t>
            </a:r>
          </a:p>
        </p:txBody>
      </p:sp>
      <p:sp>
        <p:nvSpPr>
          <p:cNvPr id="3" name="圆角矩形 8"/>
          <p:cNvSpPr/>
          <p:nvPr/>
        </p:nvSpPr>
        <p:spPr>
          <a:xfrm>
            <a:off x="334742" y="766763"/>
            <a:ext cx="8375872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Бюджет - </a:t>
            </a:r>
            <a:r>
              <a:rPr lang="ru-RU" sz="1600" dirty="0">
                <a:solidFill>
                  <a:schemeClr val="bg1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8"/>
          <p:cNvSpPr/>
          <p:nvPr/>
        </p:nvSpPr>
        <p:spPr>
          <a:xfrm>
            <a:off x="358147" y="1409700"/>
            <a:ext cx="8375872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Программный бюджет - </a:t>
            </a:r>
            <a:r>
              <a:rPr lang="ru-RU" sz="1600" dirty="0" smtClean="0">
                <a:solidFill>
                  <a:schemeClr val="bg1"/>
                </a:solidFill>
              </a:rPr>
              <a:t>бюджет</a:t>
            </a:r>
            <a:r>
              <a:rPr lang="ru-RU" sz="1600" dirty="0">
                <a:solidFill>
                  <a:schemeClr val="bg1"/>
                </a:solidFill>
              </a:rPr>
              <a:t>, сформированный в соответствии с утвержденными государственными и муниципальными программами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312738" y="3783014"/>
            <a:ext cx="8397875" cy="3587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Плановый период </a:t>
            </a:r>
            <a:r>
              <a:rPr lang="ru-RU" sz="1600" dirty="0">
                <a:solidFill>
                  <a:schemeClr val="bg1"/>
                </a:solidFill>
              </a:rPr>
              <a:t>- два финансовых года, следующие за очередным финансовым годом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312738" y="3276600"/>
            <a:ext cx="8385175" cy="3598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Очередной финансовый год </a:t>
            </a:r>
            <a:r>
              <a:rPr lang="ru-RU" sz="1600" dirty="0">
                <a:solidFill>
                  <a:schemeClr val="bg1"/>
                </a:solidFill>
              </a:rPr>
              <a:t>- год, следующий за текущим финансовым годом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圆角矩形 8"/>
          <p:cNvSpPr/>
          <p:nvPr/>
        </p:nvSpPr>
        <p:spPr>
          <a:xfrm>
            <a:off x="306093" y="2133600"/>
            <a:ext cx="8404521" cy="9747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Т</a:t>
            </a:r>
            <a:r>
              <a:rPr lang="ru-RU" sz="1600" b="1" dirty="0" smtClean="0">
                <a:solidFill>
                  <a:schemeClr val="bg1"/>
                </a:solidFill>
              </a:rPr>
              <a:t>екущий </a:t>
            </a:r>
            <a:r>
              <a:rPr lang="ru-RU" sz="1600" b="1" dirty="0">
                <a:solidFill>
                  <a:schemeClr val="bg1"/>
                </a:solidFill>
              </a:rPr>
              <a:t>финансовый год - </a:t>
            </a:r>
            <a:r>
              <a:rPr lang="ru-RU" sz="1600" dirty="0">
                <a:solidFill>
                  <a:schemeClr val="bg1"/>
                </a:solidFill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 Финансовый год соответствует календарному году и длится с 1 января по 31 декабря</a:t>
            </a:r>
            <a:endParaRPr lang="zh-CN" alt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圆角矩形 11"/>
          <p:cNvSpPr/>
          <p:nvPr/>
        </p:nvSpPr>
        <p:spPr>
          <a:xfrm>
            <a:off x="334742" y="4343400"/>
            <a:ext cx="8375872" cy="914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Бюджетная система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- основанная на экономических отношениях и государственном устройстве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РФ,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регулируемая законодательством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РФ совокупность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федерального бюджета, бюджетов субъектов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РФ,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местных бюджетов и бюджетов государственных внебюджетных фондов</a:t>
            </a:r>
            <a:endParaRPr lang="zh-CN" alt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334742" y="5410200"/>
            <a:ext cx="8372696" cy="14462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Бюджетный процесс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регламентируемая законодательством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РФ деятельность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圆角矩形 9"/>
          <p:cNvSpPr/>
          <p:nvPr/>
        </p:nvSpPr>
        <p:spPr>
          <a:xfrm>
            <a:off x="334742" y="7005638"/>
            <a:ext cx="8375872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Доходы бюджета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- поступающие в бюджет денежные средства</a:t>
            </a:r>
            <a:endParaRPr lang="zh-CN" alt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圆角矩形 10"/>
          <p:cNvSpPr/>
          <p:nvPr/>
        </p:nvSpPr>
        <p:spPr>
          <a:xfrm>
            <a:off x="298451" y="7543800"/>
            <a:ext cx="8412162" cy="3587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Расходы бюджета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- выплачиваемые из бюджета денежные средства</a:t>
            </a:r>
            <a:endParaRPr lang="zh-CN" alt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圆角矩形 10"/>
          <p:cNvSpPr/>
          <p:nvPr/>
        </p:nvSpPr>
        <p:spPr>
          <a:xfrm>
            <a:off x="293688" y="8046078"/>
            <a:ext cx="8416925" cy="5175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Межбюджетные трансферты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- средства, предоставляемые одним бюджетом бюджетной системы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РФ другому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бюджету бюджетной системы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РФ</a:t>
            </a:r>
            <a:endParaRPr lang="zh-CN" alt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62647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5</a:t>
            </a:r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"/>
          <p:cNvSpPr/>
          <p:nvPr/>
        </p:nvSpPr>
        <p:spPr>
          <a:xfrm>
            <a:off x="396875" y="2286000"/>
            <a:ext cx="8377238" cy="838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Сводная бюджетная роспись </a:t>
            </a:r>
            <a:r>
              <a:rPr lang="ru-RU" sz="1600" dirty="0">
                <a:solidFill>
                  <a:schemeClr val="bg1"/>
                </a:solidFill>
              </a:rPr>
              <a:t>- документ, который составляется и ведется финансовым органом </a:t>
            </a: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целях организации исполнения бюджета по расходам бюджета и источникам финансирования дефицита бюджета</a:t>
            </a:r>
          </a:p>
        </p:txBody>
      </p:sp>
      <p:sp>
        <p:nvSpPr>
          <p:cNvPr id="3" name="圆角矩形 9"/>
          <p:cNvSpPr/>
          <p:nvPr/>
        </p:nvSpPr>
        <p:spPr>
          <a:xfrm>
            <a:off x="395066" y="5410201"/>
            <a:ext cx="8379048" cy="609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Бюджетные обязательства </a:t>
            </a:r>
            <a:r>
              <a:rPr lang="ru-RU" sz="1600" dirty="0">
                <a:solidFill>
                  <a:schemeClr val="bg1"/>
                </a:solidFill>
              </a:rPr>
              <a:t>- расходные обязательства, подлежащие исполнению в соответствующем финансовом году</a:t>
            </a:r>
          </a:p>
        </p:txBody>
      </p:sp>
      <p:sp>
        <p:nvSpPr>
          <p:cNvPr id="4" name="圆角矩形 10"/>
          <p:cNvSpPr/>
          <p:nvPr/>
        </p:nvSpPr>
        <p:spPr>
          <a:xfrm>
            <a:off x="404147" y="6172199"/>
            <a:ext cx="8369966" cy="126206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Главный распорядитель бюджетных </a:t>
            </a:r>
            <a:r>
              <a:rPr lang="ru-RU" sz="1600" b="1" dirty="0" smtClean="0">
                <a:solidFill>
                  <a:schemeClr val="bg1"/>
                </a:solidFill>
              </a:rPr>
              <a:t>средств </a:t>
            </a:r>
            <a:r>
              <a:rPr lang="ru-RU" sz="1600" dirty="0">
                <a:solidFill>
                  <a:schemeClr val="bg1"/>
                </a:solidFill>
              </a:rPr>
              <a:t>- орган местного самоуправления, орган местной администрации, а также наиболее значимое учреждение </a:t>
            </a:r>
            <a:r>
              <a:rPr lang="ru-RU" sz="1600" dirty="0" smtClean="0">
                <a:solidFill>
                  <a:schemeClr val="bg1"/>
                </a:solidFill>
              </a:rPr>
              <a:t>образования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культуры, </a:t>
            </a:r>
            <a:r>
              <a:rPr lang="ru-RU" sz="1600" dirty="0">
                <a:solidFill>
                  <a:schemeClr val="bg1"/>
                </a:solidFill>
              </a:rPr>
              <a:t>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</a:t>
            </a:r>
          </a:p>
        </p:txBody>
      </p:sp>
      <p:sp>
        <p:nvSpPr>
          <p:cNvPr id="5" name="圆角矩形 10"/>
          <p:cNvSpPr/>
          <p:nvPr/>
        </p:nvSpPr>
        <p:spPr>
          <a:xfrm>
            <a:off x="404147" y="7620000"/>
            <a:ext cx="8369968" cy="12382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Получатель бюджетных средств </a:t>
            </a:r>
            <a:r>
              <a:rPr lang="ru-RU" sz="1600" dirty="0">
                <a:solidFill>
                  <a:schemeClr val="bg1"/>
                </a:solidFill>
              </a:rPr>
              <a:t>-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</a:r>
          </a:p>
        </p:txBody>
      </p:sp>
      <p:sp>
        <p:nvSpPr>
          <p:cNvPr id="6" name="圆角矩形 8"/>
          <p:cNvSpPr/>
          <p:nvPr/>
        </p:nvSpPr>
        <p:spPr>
          <a:xfrm>
            <a:off x="379412" y="3333750"/>
            <a:ext cx="8394701" cy="10096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Бюджетная роспись </a:t>
            </a:r>
            <a:r>
              <a:rPr lang="ru-RU" sz="1600" dirty="0">
                <a:solidFill>
                  <a:schemeClr val="bg1"/>
                </a:solidFill>
              </a:rPr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</a:t>
            </a: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целях исполнения бюджета по расходам (источникам финансирования дефицита бюджета)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圆角矩形 8"/>
          <p:cNvSpPr/>
          <p:nvPr/>
        </p:nvSpPr>
        <p:spPr>
          <a:xfrm>
            <a:off x="387350" y="4572001"/>
            <a:ext cx="8386763" cy="609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Бюджетные ассигнования </a:t>
            </a:r>
            <a:r>
              <a:rPr lang="ru-RU" sz="1600" dirty="0">
                <a:solidFill>
                  <a:schemeClr val="bg1"/>
                </a:solidFill>
              </a:rPr>
              <a:t>- предельные объемы денежных средств, предусмотренных в соответствующем финансовом году для исполнения бюджетных обязательств</a:t>
            </a:r>
          </a:p>
        </p:txBody>
      </p:sp>
      <p:sp>
        <p:nvSpPr>
          <p:cNvPr id="10" name="圆角矩形 10"/>
          <p:cNvSpPr/>
          <p:nvPr/>
        </p:nvSpPr>
        <p:spPr>
          <a:xfrm>
            <a:off x="396874" y="1600200"/>
            <a:ext cx="8377239" cy="533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Дефицит бюджета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- превышение расходов бюджета над его доходами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Профицит бюджета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- превышение доходов бюджета над его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расходами</a:t>
            </a:r>
            <a:endParaRPr lang="zh-CN" alt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396875" y="228600"/>
            <a:ext cx="8377238" cy="1206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Единый </a:t>
            </a:r>
            <a:r>
              <a:rPr lang="ru-RU" sz="1600" b="1" dirty="0">
                <a:solidFill>
                  <a:schemeClr val="bg1"/>
                </a:solidFill>
              </a:rPr>
              <a:t>счет бюджета - </a:t>
            </a:r>
            <a:r>
              <a:rPr lang="ru-RU" sz="1600" dirty="0" smtClean="0">
                <a:solidFill>
                  <a:schemeClr val="bg1"/>
                </a:solidFill>
              </a:rPr>
              <a:t>счет, </a:t>
            </a:r>
            <a:r>
              <a:rPr lang="ru-RU" sz="1600" dirty="0">
                <a:solidFill>
                  <a:schemeClr val="bg1"/>
                </a:solidFill>
              </a:rPr>
              <a:t>открытый </a:t>
            </a:r>
            <a:r>
              <a:rPr lang="ru-RU" sz="1600" dirty="0" smtClean="0">
                <a:solidFill>
                  <a:schemeClr val="bg1"/>
                </a:solidFill>
              </a:rPr>
              <a:t>Федеральному </a:t>
            </a:r>
            <a:r>
              <a:rPr lang="ru-RU" sz="1600" dirty="0">
                <a:solidFill>
                  <a:schemeClr val="bg1"/>
                </a:solidFill>
              </a:rPr>
              <a:t>казначейству в учреждении Центрального банка Российской Федерации отдельно по каждому бюджету бюджетной системы </a:t>
            </a:r>
            <a:r>
              <a:rPr lang="ru-RU" sz="1600" dirty="0" smtClean="0">
                <a:solidFill>
                  <a:schemeClr val="bg1"/>
                </a:solidFill>
              </a:rPr>
              <a:t>РФ для </a:t>
            </a:r>
            <a:r>
              <a:rPr lang="ru-RU" sz="1600" dirty="0">
                <a:solidFill>
                  <a:schemeClr val="bg1"/>
                </a:solidFill>
              </a:rPr>
              <a:t>учета средств бюджета и осуществления операций по кассовым поступлениям в бюджет и кассовым выплатам из бюджета</a:t>
            </a:r>
          </a:p>
        </p:txBody>
      </p:sp>
      <p:sp>
        <p:nvSpPr>
          <p:cNvPr id="11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62647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6</a:t>
            </a:r>
            <a:endParaRPr spc="3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>
            <a:spLocks noChangeArrowheads="1"/>
          </p:cNvSpPr>
          <p:nvPr/>
        </p:nvSpPr>
        <p:spPr bwMode="auto">
          <a:xfrm>
            <a:off x="1239838" y="268288"/>
            <a:ext cx="6727825" cy="5857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6" name="object 3"/>
          <p:cNvSpPr>
            <a:spLocks noChangeArrowheads="1"/>
          </p:cNvSpPr>
          <p:nvPr/>
        </p:nvSpPr>
        <p:spPr bwMode="auto">
          <a:xfrm>
            <a:off x="7488238" y="268288"/>
            <a:ext cx="569912" cy="585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7" name="object 4"/>
          <p:cNvSpPr>
            <a:spLocks noChangeArrowheads="1"/>
          </p:cNvSpPr>
          <p:nvPr/>
        </p:nvSpPr>
        <p:spPr bwMode="auto">
          <a:xfrm>
            <a:off x="1482725" y="477838"/>
            <a:ext cx="6234113" cy="3286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object 5"/>
          <p:cNvSpPr>
            <a:spLocks/>
          </p:cNvSpPr>
          <p:nvPr/>
        </p:nvSpPr>
        <p:spPr bwMode="auto">
          <a:xfrm>
            <a:off x="468313" y="6119813"/>
            <a:ext cx="8291512" cy="592137"/>
          </a:xfrm>
          <a:custGeom>
            <a:avLst/>
            <a:gdLst/>
            <a:ahLst/>
            <a:cxnLst>
              <a:cxn ang="0">
                <a:pos x="0" y="591705"/>
              </a:cxn>
              <a:cxn ang="0">
                <a:pos x="8291322" y="591705"/>
              </a:cxn>
              <a:cxn ang="0">
                <a:pos x="8291322" y="0"/>
              </a:cxn>
              <a:cxn ang="0">
                <a:pos x="0" y="0"/>
              </a:cxn>
              <a:cxn ang="0">
                <a:pos x="0" y="591705"/>
              </a:cxn>
            </a:cxnLst>
            <a:rect l="0" t="0" r="r" b="b"/>
            <a:pathLst>
              <a:path w="8291830" h="591820">
                <a:moveTo>
                  <a:pt x="0" y="591705"/>
                </a:moveTo>
                <a:lnTo>
                  <a:pt x="8291322" y="591705"/>
                </a:lnTo>
                <a:lnTo>
                  <a:pt x="8291322" y="0"/>
                </a:lnTo>
                <a:lnTo>
                  <a:pt x="0" y="0"/>
                </a:lnTo>
                <a:lnTo>
                  <a:pt x="0" y="591705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09" name="object 6"/>
          <p:cNvSpPr>
            <a:spLocks/>
          </p:cNvSpPr>
          <p:nvPr/>
        </p:nvSpPr>
        <p:spPr bwMode="auto">
          <a:xfrm>
            <a:off x="468313" y="6119813"/>
            <a:ext cx="8291512" cy="592137"/>
          </a:xfrm>
          <a:custGeom>
            <a:avLst/>
            <a:gdLst/>
            <a:ahLst/>
            <a:cxnLst>
              <a:cxn ang="0">
                <a:pos x="0" y="591705"/>
              </a:cxn>
              <a:cxn ang="0">
                <a:pos x="8291322" y="591705"/>
              </a:cxn>
              <a:cxn ang="0">
                <a:pos x="8291322" y="0"/>
              </a:cxn>
              <a:cxn ang="0">
                <a:pos x="0" y="0"/>
              </a:cxn>
              <a:cxn ang="0">
                <a:pos x="0" y="591705"/>
              </a:cxn>
            </a:cxnLst>
            <a:rect l="0" t="0" r="r" b="b"/>
            <a:pathLst>
              <a:path w="8291830" h="591820">
                <a:moveTo>
                  <a:pt x="0" y="591705"/>
                </a:moveTo>
                <a:lnTo>
                  <a:pt x="8291322" y="591705"/>
                </a:lnTo>
                <a:lnTo>
                  <a:pt x="8291322" y="0"/>
                </a:lnTo>
                <a:lnTo>
                  <a:pt x="0" y="0"/>
                </a:lnTo>
                <a:lnTo>
                  <a:pt x="0" y="591705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7"/>
          <p:cNvSpPr txBox="1"/>
          <p:nvPr/>
        </p:nvSpPr>
        <p:spPr>
          <a:xfrm>
            <a:off x="3524250" y="6216650"/>
            <a:ext cx="2178050" cy="3460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Местные</a:t>
            </a:r>
            <a:r>
              <a:rPr sz="21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бюджеты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1511" name="object 8"/>
          <p:cNvSpPr>
            <a:spLocks/>
          </p:cNvSpPr>
          <p:nvPr/>
        </p:nvSpPr>
        <p:spPr bwMode="auto">
          <a:xfrm>
            <a:off x="468313" y="4127500"/>
            <a:ext cx="8291512" cy="2012950"/>
          </a:xfrm>
          <a:custGeom>
            <a:avLst/>
            <a:gdLst/>
            <a:ahLst/>
            <a:cxnLst>
              <a:cxn ang="0">
                <a:pos x="4648784" y="1509509"/>
              </a:cxn>
              <a:cxn ang="0">
                <a:pos x="3642436" y="1509509"/>
              </a:cxn>
              <a:cxn ang="0">
                <a:pos x="4145610" y="2012645"/>
              </a:cxn>
              <a:cxn ang="0">
                <a:pos x="4648784" y="1509509"/>
              </a:cxn>
              <a:cxn ang="0">
                <a:pos x="4397197" y="1307846"/>
              </a:cxn>
              <a:cxn ang="0">
                <a:pos x="3894023" y="1307846"/>
              </a:cxn>
              <a:cxn ang="0">
                <a:pos x="3894023" y="1509509"/>
              </a:cxn>
              <a:cxn ang="0">
                <a:pos x="4397197" y="1509509"/>
              </a:cxn>
              <a:cxn ang="0">
                <a:pos x="4397197" y="1307846"/>
              </a:cxn>
              <a:cxn ang="0">
                <a:pos x="8291271" y="0"/>
              </a:cxn>
              <a:cxn ang="0">
                <a:pos x="0" y="0"/>
              </a:cxn>
              <a:cxn ang="0">
                <a:pos x="0" y="1307846"/>
              </a:cxn>
              <a:cxn ang="0">
                <a:pos x="8291271" y="1307846"/>
              </a:cxn>
              <a:cxn ang="0">
                <a:pos x="8291271" y="0"/>
              </a:cxn>
            </a:cxnLst>
            <a:rect l="0" t="0" r="r" b="b"/>
            <a:pathLst>
              <a:path w="8291830" h="2012950">
                <a:moveTo>
                  <a:pt x="4648784" y="1509509"/>
                </a:moveTo>
                <a:lnTo>
                  <a:pt x="3642436" y="1509509"/>
                </a:lnTo>
                <a:lnTo>
                  <a:pt x="4145610" y="2012645"/>
                </a:lnTo>
                <a:lnTo>
                  <a:pt x="4648784" y="1509509"/>
                </a:lnTo>
                <a:close/>
              </a:path>
              <a:path w="8291830" h="2012950">
                <a:moveTo>
                  <a:pt x="4397197" y="1307846"/>
                </a:moveTo>
                <a:lnTo>
                  <a:pt x="3894023" y="1307846"/>
                </a:lnTo>
                <a:lnTo>
                  <a:pt x="3894023" y="1509509"/>
                </a:lnTo>
                <a:lnTo>
                  <a:pt x="4397197" y="1509509"/>
                </a:lnTo>
                <a:lnTo>
                  <a:pt x="4397197" y="1307846"/>
                </a:lnTo>
                <a:close/>
              </a:path>
              <a:path w="8291830" h="2012950">
                <a:moveTo>
                  <a:pt x="8291271" y="0"/>
                </a:moveTo>
                <a:lnTo>
                  <a:pt x="0" y="0"/>
                </a:lnTo>
                <a:lnTo>
                  <a:pt x="0" y="1307846"/>
                </a:lnTo>
                <a:lnTo>
                  <a:pt x="8291271" y="1307846"/>
                </a:lnTo>
                <a:lnTo>
                  <a:pt x="8291271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2" name="object 9"/>
          <p:cNvSpPr>
            <a:spLocks/>
          </p:cNvSpPr>
          <p:nvPr/>
        </p:nvSpPr>
        <p:spPr bwMode="auto">
          <a:xfrm>
            <a:off x="468313" y="4127500"/>
            <a:ext cx="8291512" cy="2012950"/>
          </a:xfrm>
          <a:custGeom>
            <a:avLst/>
            <a:gdLst/>
            <a:ahLst/>
            <a:cxnLst>
              <a:cxn ang="0">
                <a:pos x="8291271" y="1307846"/>
              </a:cxn>
              <a:cxn ang="0">
                <a:pos x="4397197" y="1307846"/>
              </a:cxn>
              <a:cxn ang="0">
                <a:pos x="4397197" y="1509509"/>
              </a:cxn>
              <a:cxn ang="0">
                <a:pos x="4648784" y="1509509"/>
              </a:cxn>
              <a:cxn ang="0">
                <a:pos x="4145610" y="2012645"/>
              </a:cxn>
              <a:cxn ang="0">
                <a:pos x="3642436" y="1509509"/>
              </a:cxn>
              <a:cxn ang="0">
                <a:pos x="3894023" y="1509509"/>
              </a:cxn>
              <a:cxn ang="0">
                <a:pos x="3894023" y="1307846"/>
              </a:cxn>
              <a:cxn ang="0">
                <a:pos x="0" y="1307846"/>
              </a:cxn>
              <a:cxn ang="0">
                <a:pos x="0" y="0"/>
              </a:cxn>
              <a:cxn ang="0">
                <a:pos x="8291271" y="0"/>
              </a:cxn>
              <a:cxn ang="0">
                <a:pos x="8291271" y="1307846"/>
              </a:cxn>
            </a:cxnLst>
            <a:rect l="0" t="0" r="r" b="b"/>
            <a:pathLst>
              <a:path w="8291830" h="2012950">
                <a:moveTo>
                  <a:pt x="8291271" y="1307846"/>
                </a:moveTo>
                <a:lnTo>
                  <a:pt x="4397197" y="1307846"/>
                </a:lnTo>
                <a:lnTo>
                  <a:pt x="4397197" y="1509509"/>
                </a:lnTo>
                <a:lnTo>
                  <a:pt x="4648784" y="1509509"/>
                </a:lnTo>
                <a:lnTo>
                  <a:pt x="4145610" y="2012645"/>
                </a:lnTo>
                <a:lnTo>
                  <a:pt x="3642436" y="1509509"/>
                </a:lnTo>
                <a:lnTo>
                  <a:pt x="3894023" y="1509509"/>
                </a:lnTo>
                <a:lnTo>
                  <a:pt x="3894023" y="1307846"/>
                </a:lnTo>
                <a:lnTo>
                  <a:pt x="0" y="1307846"/>
                </a:lnTo>
                <a:lnTo>
                  <a:pt x="0" y="0"/>
                </a:lnTo>
                <a:lnTo>
                  <a:pt x="8291271" y="0"/>
                </a:lnTo>
                <a:lnTo>
                  <a:pt x="8291271" y="1307846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object 10"/>
          <p:cNvSpPr txBox="1"/>
          <p:nvPr/>
        </p:nvSpPr>
        <p:spPr>
          <a:xfrm>
            <a:off x="3273425" y="4281488"/>
            <a:ext cx="2681288" cy="3444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Региональный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уровень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514" name="object 11"/>
          <p:cNvSpPr>
            <a:spLocks/>
          </p:cNvSpPr>
          <p:nvPr/>
        </p:nvSpPr>
        <p:spPr bwMode="auto">
          <a:xfrm>
            <a:off x="468313" y="4833938"/>
            <a:ext cx="4144962" cy="601662"/>
          </a:xfrm>
          <a:custGeom>
            <a:avLst/>
            <a:gdLst/>
            <a:ahLst/>
            <a:cxnLst>
              <a:cxn ang="0">
                <a:pos x="0" y="601764"/>
              </a:cxn>
              <a:cxn ang="0">
                <a:pos x="4145661" y="601764"/>
              </a:cxn>
              <a:cxn ang="0">
                <a:pos x="4145661" y="0"/>
              </a:cxn>
              <a:cxn ang="0">
                <a:pos x="0" y="0"/>
              </a:cxn>
              <a:cxn ang="0">
                <a:pos x="0" y="601764"/>
              </a:cxn>
            </a:cxnLst>
            <a:rect l="0" t="0" r="r" b="b"/>
            <a:pathLst>
              <a:path w="4145915" h="601979">
                <a:moveTo>
                  <a:pt x="0" y="601764"/>
                </a:moveTo>
                <a:lnTo>
                  <a:pt x="4145661" y="601764"/>
                </a:lnTo>
                <a:lnTo>
                  <a:pt x="4145661" y="0"/>
                </a:lnTo>
                <a:lnTo>
                  <a:pt x="0" y="0"/>
                </a:lnTo>
                <a:lnTo>
                  <a:pt x="0" y="601764"/>
                </a:lnTo>
                <a:close/>
              </a:path>
            </a:pathLst>
          </a:custGeom>
          <a:solidFill>
            <a:srgbClr val="F8DFCD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5" name="object 12"/>
          <p:cNvSpPr>
            <a:spLocks/>
          </p:cNvSpPr>
          <p:nvPr/>
        </p:nvSpPr>
        <p:spPr bwMode="auto">
          <a:xfrm>
            <a:off x="468313" y="4833938"/>
            <a:ext cx="4144962" cy="601662"/>
          </a:xfrm>
          <a:custGeom>
            <a:avLst/>
            <a:gdLst/>
            <a:ahLst/>
            <a:cxnLst>
              <a:cxn ang="0">
                <a:pos x="0" y="601764"/>
              </a:cxn>
              <a:cxn ang="0">
                <a:pos x="4145661" y="601764"/>
              </a:cxn>
              <a:cxn ang="0">
                <a:pos x="4145661" y="0"/>
              </a:cxn>
              <a:cxn ang="0">
                <a:pos x="0" y="0"/>
              </a:cxn>
              <a:cxn ang="0">
                <a:pos x="0" y="601764"/>
              </a:cxn>
            </a:cxnLst>
            <a:rect l="0" t="0" r="r" b="b"/>
            <a:pathLst>
              <a:path w="4145915" h="601979">
                <a:moveTo>
                  <a:pt x="0" y="601764"/>
                </a:moveTo>
                <a:lnTo>
                  <a:pt x="4145661" y="601764"/>
                </a:lnTo>
                <a:lnTo>
                  <a:pt x="4145661" y="0"/>
                </a:lnTo>
                <a:lnTo>
                  <a:pt x="0" y="0"/>
                </a:lnTo>
                <a:lnTo>
                  <a:pt x="0" y="601764"/>
                </a:lnTo>
                <a:close/>
              </a:path>
            </a:pathLst>
          </a:custGeom>
          <a:noFill/>
          <a:ln w="25400">
            <a:solidFill>
              <a:srgbClr val="F8DFC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512763" y="4860925"/>
            <a:ext cx="4032250" cy="541174"/>
          </a:xfrm>
          <a:prstGeom prst="rect">
            <a:avLst/>
          </a:prstGeom>
        </p:spPr>
        <p:txBody>
          <a:bodyPr wrap="square" lIns="0" tIns="53340" rIns="0" bIns="0">
            <a:spAutoFit/>
          </a:bodyPr>
          <a:lstStyle/>
          <a:p>
            <a:pPr marL="963613" indent="-965200" algn="ctr">
              <a:lnSpc>
                <a:spcPts val="1725"/>
              </a:lnSpc>
              <a:spcBef>
                <a:spcPts val="425"/>
              </a:spcBef>
            </a:pPr>
            <a:r>
              <a:rPr lang="ru-RU" sz="1700" dirty="0"/>
              <a:t>Бюджеты субъектов </a:t>
            </a:r>
            <a:endParaRPr lang="ru-RU" sz="1700" dirty="0" smtClean="0"/>
          </a:p>
          <a:p>
            <a:pPr marL="963613" indent="-965200" algn="ctr">
              <a:lnSpc>
                <a:spcPts val="1725"/>
              </a:lnSpc>
              <a:spcBef>
                <a:spcPts val="425"/>
              </a:spcBef>
            </a:pPr>
            <a:r>
              <a:rPr lang="ru-RU" sz="1700" dirty="0" smtClean="0"/>
              <a:t>Российской  Федерации                </a:t>
            </a:r>
            <a:endParaRPr lang="ru-RU" sz="1700" dirty="0"/>
          </a:p>
        </p:txBody>
      </p:sp>
      <p:sp>
        <p:nvSpPr>
          <p:cNvPr id="21517" name="object 14"/>
          <p:cNvSpPr>
            <a:spLocks/>
          </p:cNvSpPr>
          <p:nvPr/>
        </p:nvSpPr>
        <p:spPr bwMode="auto">
          <a:xfrm>
            <a:off x="4613275" y="4833938"/>
            <a:ext cx="4146550" cy="601662"/>
          </a:xfrm>
          <a:custGeom>
            <a:avLst/>
            <a:gdLst/>
            <a:ahLst/>
            <a:cxnLst>
              <a:cxn ang="0">
                <a:pos x="0" y="601764"/>
              </a:cxn>
              <a:cxn ang="0">
                <a:pos x="4145661" y="601764"/>
              </a:cxn>
              <a:cxn ang="0">
                <a:pos x="4145661" y="0"/>
              </a:cxn>
              <a:cxn ang="0">
                <a:pos x="0" y="0"/>
              </a:cxn>
              <a:cxn ang="0">
                <a:pos x="0" y="601764"/>
              </a:cxn>
            </a:cxnLst>
            <a:rect l="0" t="0" r="r" b="b"/>
            <a:pathLst>
              <a:path w="4145915" h="601979">
                <a:moveTo>
                  <a:pt x="0" y="601764"/>
                </a:moveTo>
                <a:lnTo>
                  <a:pt x="4145661" y="601764"/>
                </a:lnTo>
                <a:lnTo>
                  <a:pt x="4145661" y="0"/>
                </a:lnTo>
                <a:lnTo>
                  <a:pt x="0" y="0"/>
                </a:lnTo>
                <a:lnTo>
                  <a:pt x="0" y="601764"/>
                </a:lnTo>
                <a:close/>
              </a:path>
            </a:pathLst>
          </a:custGeom>
          <a:solidFill>
            <a:srgbClr val="F8DFCD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8" name="object 15"/>
          <p:cNvSpPr>
            <a:spLocks/>
          </p:cNvSpPr>
          <p:nvPr/>
        </p:nvSpPr>
        <p:spPr bwMode="auto">
          <a:xfrm>
            <a:off x="4613275" y="4833938"/>
            <a:ext cx="4146550" cy="601662"/>
          </a:xfrm>
          <a:custGeom>
            <a:avLst/>
            <a:gdLst/>
            <a:ahLst/>
            <a:cxnLst>
              <a:cxn ang="0">
                <a:pos x="0" y="601764"/>
              </a:cxn>
              <a:cxn ang="0">
                <a:pos x="4145661" y="601764"/>
              </a:cxn>
              <a:cxn ang="0">
                <a:pos x="4145661" y="0"/>
              </a:cxn>
              <a:cxn ang="0">
                <a:pos x="0" y="0"/>
              </a:cxn>
              <a:cxn ang="0">
                <a:pos x="0" y="601764"/>
              </a:cxn>
            </a:cxnLst>
            <a:rect l="0" t="0" r="r" b="b"/>
            <a:pathLst>
              <a:path w="4145915" h="601979">
                <a:moveTo>
                  <a:pt x="0" y="601764"/>
                </a:moveTo>
                <a:lnTo>
                  <a:pt x="4145661" y="601764"/>
                </a:lnTo>
                <a:lnTo>
                  <a:pt x="4145661" y="0"/>
                </a:lnTo>
                <a:lnTo>
                  <a:pt x="0" y="0"/>
                </a:lnTo>
                <a:lnTo>
                  <a:pt x="0" y="601764"/>
                </a:lnTo>
                <a:close/>
              </a:path>
            </a:pathLst>
          </a:custGeom>
          <a:noFill/>
          <a:ln w="25400">
            <a:solidFill>
              <a:srgbClr val="F8DFC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4614069" y="4860925"/>
            <a:ext cx="4145756" cy="500137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algn="ctr">
              <a:lnSpc>
                <a:spcPts val="1888"/>
              </a:lnSpc>
              <a:spcBef>
                <a:spcPts val="100"/>
              </a:spcBef>
            </a:pPr>
            <a:r>
              <a:rPr lang="ru-RU" sz="1700" dirty="0"/>
              <a:t>Бюджеты территориальных</a:t>
            </a:r>
          </a:p>
          <a:p>
            <a:pPr algn="ctr">
              <a:lnSpc>
                <a:spcPts val="1888"/>
              </a:lnSpc>
            </a:pPr>
            <a:r>
              <a:rPr lang="ru-RU" sz="1700" dirty="0"/>
              <a:t>государственных внебюджетных фондов</a:t>
            </a:r>
          </a:p>
        </p:txBody>
      </p:sp>
      <p:sp>
        <p:nvSpPr>
          <p:cNvPr id="21520" name="object 17"/>
          <p:cNvSpPr>
            <a:spLocks/>
          </p:cNvSpPr>
          <p:nvPr/>
        </p:nvSpPr>
        <p:spPr bwMode="auto">
          <a:xfrm>
            <a:off x="468313" y="2135188"/>
            <a:ext cx="8291512" cy="2012950"/>
          </a:xfrm>
          <a:custGeom>
            <a:avLst/>
            <a:gdLst/>
            <a:ahLst/>
            <a:cxnLst>
              <a:cxn ang="0">
                <a:pos x="4648784" y="1509395"/>
              </a:cxn>
              <a:cxn ang="0">
                <a:pos x="3642436" y="1509395"/>
              </a:cxn>
              <a:cxn ang="0">
                <a:pos x="4145610" y="2012569"/>
              </a:cxn>
              <a:cxn ang="0">
                <a:pos x="4648784" y="1509395"/>
              </a:cxn>
              <a:cxn ang="0">
                <a:pos x="4397197" y="1307719"/>
              </a:cxn>
              <a:cxn ang="0">
                <a:pos x="3894023" y="1307719"/>
              </a:cxn>
              <a:cxn ang="0">
                <a:pos x="3894023" y="1509395"/>
              </a:cxn>
              <a:cxn ang="0">
                <a:pos x="4397197" y="1509395"/>
              </a:cxn>
              <a:cxn ang="0">
                <a:pos x="4397197" y="1307719"/>
              </a:cxn>
              <a:cxn ang="0">
                <a:pos x="8291271" y="0"/>
              </a:cxn>
              <a:cxn ang="0">
                <a:pos x="0" y="0"/>
              </a:cxn>
              <a:cxn ang="0">
                <a:pos x="0" y="1307719"/>
              </a:cxn>
              <a:cxn ang="0">
                <a:pos x="8291271" y="1307719"/>
              </a:cxn>
              <a:cxn ang="0">
                <a:pos x="8291271" y="0"/>
              </a:cxn>
            </a:cxnLst>
            <a:rect l="0" t="0" r="r" b="b"/>
            <a:pathLst>
              <a:path w="8291830" h="2012950">
                <a:moveTo>
                  <a:pt x="4648784" y="1509395"/>
                </a:moveTo>
                <a:lnTo>
                  <a:pt x="3642436" y="1509395"/>
                </a:lnTo>
                <a:lnTo>
                  <a:pt x="4145610" y="2012569"/>
                </a:lnTo>
                <a:lnTo>
                  <a:pt x="4648784" y="1509395"/>
                </a:lnTo>
                <a:close/>
              </a:path>
              <a:path w="8291830" h="2012950">
                <a:moveTo>
                  <a:pt x="4397197" y="1307719"/>
                </a:moveTo>
                <a:lnTo>
                  <a:pt x="3894023" y="1307719"/>
                </a:lnTo>
                <a:lnTo>
                  <a:pt x="3894023" y="1509395"/>
                </a:lnTo>
                <a:lnTo>
                  <a:pt x="4397197" y="1509395"/>
                </a:lnTo>
                <a:lnTo>
                  <a:pt x="4397197" y="1307719"/>
                </a:lnTo>
                <a:close/>
              </a:path>
              <a:path w="8291830" h="2012950">
                <a:moveTo>
                  <a:pt x="8291271" y="0"/>
                </a:moveTo>
                <a:lnTo>
                  <a:pt x="0" y="0"/>
                </a:lnTo>
                <a:lnTo>
                  <a:pt x="0" y="1307719"/>
                </a:lnTo>
                <a:lnTo>
                  <a:pt x="8291271" y="1307719"/>
                </a:lnTo>
                <a:lnTo>
                  <a:pt x="8291271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1" name="object 18"/>
          <p:cNvSpPr>
            <a:spLocks/>
          </p:cNvSpPr>
          <p:nvPr/>
        </p:nvSpPr>
        <p:spPr bwMode="auto">
          <a:xfrm>
            <a:off x="468313" y="2135188"/>
            <a:ext cx="8291512" cy="2012950"/>
          </a:xfrm>
          <a:custGeom>
            <a:avLst/>
            <a:gdLst/>
            <a:ahLst/>
            <a:cxnLst>
              <a:cxn ang="0">
                <a:pos x="8291271" y="1307719"/>
              </a:cxn>
              <a:cxn ang="0">
                <a:pos x="4397197" y="1307719"/>
              </a:cxn>
              <a:cxn ang="0">
                <a:pos x="4397197" y="1509395"/>
              </a:cxn>
              <a:cxn ang="0">
                <a:pos x="4648784" y="1509395"/>
              </a:cxn>
              <a:cxn ang="0">
                <a:pos x="4145610" y="2012569"/>
              </a:cxn>
              <a:cxn ang="0">
                <a:pos x="3642436" y="1509395"/>
              </a:cxn>
              <a:cxn ang="0">
                <a:pos x="3894023" y="1509395"/>
              </a:cxn>
              <a:cxn ang="0">
                <a:pos x="3894023" y="1307719"/>
              </a:cxn>
              <a:cxn ang="0">
                <a:pos x="0" y="1307719"/>
              </a:cxn>
              <a:cxn ang="0">
                <a:pos x="0" y="0"/>
              </a:cxn>
              <a:cxn ang="0">
                <a:pos x="8291271" y="0"/>
              </a:cxn>
              <a:cxn ang="0">
                <a:pos x="8291271" y="1307719"/>
              </a:cxn>
            </a:cxnLst>
            <a:rect l="0" t="0" r="r" b="b"/>
            <a:pathLst>
              <a:path w="8291830" h="2012950">
                <a:moveTo>
                  <a:pt x="8291271" y="1307719"/>
                </a:moveTo>
                <a:lnTo>
                  <a:pt x="4397197" y="1307719"/>
                </a:lnTo>
                <a:lnTo>
                  <a:pt x="4397197" y="1509395"/>
                </a:lnTo>
                <a:lnTo>
                  <a:pt x="4648784" y="1509395"/>
                </a:lnTo>
                <a:lnTo>
                  <a:pt x="4145610" y="2012569"/>
                </a:lnTo>
                <a:lnTo>
                  <a:pt x="3642436" y="1509395"/>
                </a:lnTo>
                <a:lnTo>
                  <a:pt x="3894023" y="1509395"/>
                </a:lnTo>
                <a:lnTo>
                  <a:pt x="3894023" y="1307719"/>
                </a:lnTo>
                <a:lnTo>
                  <a:pt x="0" y="1307719"/>
                </a:lnTo>
                <a:lnTo>
                  <a:pt x="0" y="0"/>
                </a:lnTo>
                <a:lnTo>
                  <a:pt x="8291271" y="0"/>
                </a:lnTo>
                <a:lnTo>
                  <a:pt x="8291271" y="1307719"/>
                </a:lnTo>
                <a:close/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302000" y="2287588"/>
            <a:ext cx="2619375" cy="346075"/>
          </a:xfrm>
        </p:spPr>
        <p:txBody>
          <a:bodyPr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Федеральный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уровень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1523" name="object 20"/>
          <p:cNvSpPr>
            <a:spLocks/>
          </p:cNvSpPr>
          <p:nvPr/>
        </p:nvSpPr>
        <p:spPr bwMode="auto">
          <a:xfrm>
            <a:off x="468313" y="2841625"/>
            <a:ext cx="4144962" cy="601663"/>
          </a:xfrm>
          <a:custGeom>
            <a:avLst/>
            <a:gdLst/>
            <a:ahLst/>
            <a:cxnLst>
              <a:cxn ang="0">
                <a:pos x="0" y="601764"/>
              </a:cxn>
              <a:cxn ang="0">
                <a:pos x="4145661" y="601764"/>
              </a:cxn>
              <a:cxn ang="0">
                <a:pos x="4145661" y="0"/>
              </a:cxn>
              <a:cxn ang="0">
                <a:pos x="0" y="0"/>
              </a:cxn>
              <a:cxn ang="0">
                <a:pos x="0" y="601764"/>
              </a:cxn>
            </a:cxnLst>
            <a:rect l="0" t="0" r="r" b="b"/>
            <a:pathLst>
              <a:path w="4145915" h="601979">
                <a:moveTo>
                  <a:pt x="0" y="601764"/>
                </a:moveTo>
                <a:lnTo>
                  <a:pt x="4145661" y="601764"/>
                </a:lnTo>
                <a:lnTo>
                  <a:pt x="4145661" y="0"/>
                </a:lnTo>
                <a:lnTo>
                  <a:pt x="0" y="0"/>
                </a:lnTo>
                <a:lnTo>
                  <a:pt x="0" y="601764"/>
                </a:lnTo>
                <a:close/>
              </a:path>
            </a:pathLst>
          </a:custGeom>
          <a:solidFill>
            <a:srgbClr val="F8DFCD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4" name="object 21"/>
          <p:cNvSpPr>
            <a:spLocks/>
          </p:cNvSpPr>
          <p:nvPr/>
        </p:nvSpPr>
        <p:spPr bwMode="auto">
          <a:xfrm>
            <a:off x="468313" y="2841625"/>
            <a:ext cx="4144962" cy="601663"/>
          </a:xfrm>
          <a:custGeom>
            <a:avLst/>
            <a:gdLst/>
            <a:ahLst/>
            <a:cxnLst>
              <a:cxn ang="0">
                <a:pos x="0" y="601764"/>
              </a:cxn>
              <a:cxn ang="0">
                <a:pos x="4145661" y="601764"/>
              </a:cxn>
              <a:cxn ang="0">
                <a:pos x="4145661" y="0"/>
              </a:cxn>
              <a:cxn ang="0">
                <a:pos x="0" y="0"/>
              </a:cxn>
              <a:cxn ang="0">
                <a:pos x="0" y="601764"/>
              </a:cxn>
            </a:cxnLst>
            <a:rect l="0" t="0" r="r" b="b"/>
            <a:pathLst>
              <a:path w="4145915" h="601979">
                <a:moveTo>
                  <a:pt x="0" y="601764"/>
                </a:moveTo>
                <a:lnTo>
                  <a:pt x="4145661" y="601764"/>
                </a:lnTo>
                <a:lnTo>
                  <a:pt x="4145661" y="0"/>
                </a:lnTo>
                <a:lnTo>
                  <a:pt x="0" y="0"/>
                </a:lnTo>
                <a:lnTo>
                  <a:pt x="0" y="601764"/>
                </a:lnTo>
                <a:close/>
              </a:path>
            </a:pathLst>
          </a:custGeom>
          <a:noFill/>
          <a:ln w="25400">
            <a:solidFill>
              <a:srgbClr val="F8DFC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22"/>
          <p:cNvSpPr txBox="1"/>
          <p:nvPr/>
        </p:nvSpPr>
        <p:spPr>
          <a:xfrm>
            <a:off x="1516063" y="2976563"/>
            <a:ext cx="2060575" cy="2857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700" spc="-85" dirty="0">
                <a:latin typeface="Arial"/>
                <a:cs typeface="Arial"/>
              </a:rPr>
              <a:t>Федеральный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бюджет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1526" name="object 23"/>
          <p:cNvSpPr>
            <a:spLocks/>
          </p:cNvSpPr>
          <p:nvPr/>
        </p:nvSpPr>
        <p:spPr bwMode="auto">
          <a:xfrm>
            <a:off x="4613275" y="2841625"/>
            <a:ext cx="4146550" cy="601663"/>
          </a:xfrm>
          <a:custGeom>
            <a:avLst/>
            <a:gdLst/>
            <a:ahLst/>
            <a:cxnLst>
              <a:cxn ang="0">
                <a:pos x="0" y="601764"/>
              </a:cxn>
              <a:cxn ang="0">
                <a:pos x="4145661" y="601764"/>
              </a:cxn>
              <a:cxn ang="0">
                <a:pos x="4145661" y="0"/>
              </a:cxn>
              <a:cxn ang="0">
                <a:pos x="0" y="0"/>
              </a:cxn>
              <a:cxn ang="0">
                <a:pos x="0" y="601764"/>
              </a:cxn>
            </a:cxnLst>
            <a:rect l="0" t="0" r="r" b="b"/>
            <a:pathLst>
              <a:path w="4145915" h="601979">
                <a:moveTo>
                  <a:pt x="0" y="601764"/>
                </a:moveTo>
                <a:lnTo>
                  <a:pt x="4145661" y="601764"/>
                </a:lnTo>
                <a:lnTo>
                  <a:pt x="4145661" y="0"/>
                </a:lnTo>
                <a:lnTo>
                  <a:pt x="0" y="0"/>
                </a:lnTo>
                <a:lnTo>
                  <a:pt x="0" y="601764"/>
                </a:lnTo>
                <a:close/>
              </a:path>
            </a:pathLst>
          </a:custGeom>
          <a:solidFill>
            <a:srgbClr val="F8DFCD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7" name="object 24"/>
          <p:cNvSpPr>
            <a:spLocks/>
          </p:cNvSpPr>
          <p:nvPr/>
        </p:nvSpPr>
        <p:spPr bwMode="auto">
          <a:xfrm>
            <a:off x="4613275" y="2841625"/>
            <a:ext cx="4146550" cy="601663"/>
          </a:xfrm>
          <a:custGeom>
            <a:avLst/>
            <a:gdLst/>
            <a:ahLst/>
            <a:cxnLst>
              <a:cxn ang="0">
                <a:pos x="0" y="601764"/>
              </a:cxn>
              <a:cxn ang="0">
                <a:pos x="4145661" y="601764"/>
              </a:cxn>
              <a:cxn ang="0">
                <a:pos x="4145661" y="0"/>
              </a:cxn>
              <a:cxn ang="0">
                <a:pos x="0" y="0"/>
              </a:cxn>
              <a:cxn ang="0">
                <a:pos x="0" y="601764"/>
              </a:cxn>
            </a:cxnLst>
            <a:rect l="0" t="0" r="r" b="b"/>
            <a:pathLst>
              <a:path w="4145915" h="601979">
                <a:moveTo>
                  <a:pt x="0" y="601764"/>
                </a:moveTo>
                <a:lnTo>
                  <a:pt x="4145661" y="601764"/>
                </a:lnTo>
                <a:lnTo>
                  <a:pt x="4145661" y="0"/>
                </a:lnTo>
                <a:lnTo>
                  <a:pt x="0" y="0"/>
                </a:lnTo>
                <a:lnTo>
                  <a:pt x="0" y="601764"/>
                </a:lnTo>
                <a:close/>
              </a:path>
            </a:pathLst>
          </a:custGeom>
          <a:noFill/>
          <a:ln w="25400">
            <a:solidFill>
              <a:srgbClr val="F8DFC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object 25"/>
          <p:cNvSpPr txBox="1"/>
          <p:nvPr/>
        </p:nvSpPr>
        <p:spPr>
          <a:xfrm>
            <a:off x="5440363" y="2867025"/>
            <a:ext cx="3148012" cy="504825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/>
          <a:p>
            <a:pPr algn="ctr">
              <a:lnSpc>
                <a:spcPts val="1888"/>
              </a:lnSpc>
              <a:spcBef>
                <a:spcPts val="100"/>
              </a:spcBef>
            </a:pPr>
            <a:r>
              <a:rPr lang="ru-RU" sz="1700" dirty="0"/>
              <a:t>Бюджеты государственных</a:t>
            </a:r>
          </a:p>
          <a:p>
            <a:pPr algn="ctr">
              <a:lnSpc>
                <a:spcPts val="1888"/>
              </a:lnSpc>
            </a:pPr>
            <a:r>
              <a:rPr lang="ru-RU" sz="1700" dirty="0"/>
              <a:t>внебюджетных фондов</a:t>
            </a:r>
          </a:p>
        </p:txBody>
      </p:sp>
      <p:sp>
        <p:nvSpPr>
          <p:cNvPr id="21529" name="object 26"/>
          <p:cNvSpPr>
            <a:spLocks noChangeArrowheads="1"/>
          </p:cNvSpPr>
          <p:nvPr/>
        </p:nvSpPr>
        <p:spPr bwMode="auto">
          <a:xfrm>
            <a:off x="512763" y="1206500"/>
            <a:ext cx="8064500" cy="503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0" name="object 27"/>
          <p:cNvSpPr>
            <a:spLocks noChangeArrowheads="1"/>
          </p:cNvSpPr>
          <p:nvPr/>
        </p:nvSpPr>
        <p:spPr bwMode="auto">
          <a:xfrm>
            <a:off x="3622675" y="1573213"/>
            <a:ext cx="1774825" cy="5032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1" name="object 28"/>
          <p:cNvSpPr>
            <a:spLocks noChangeArrowheads="1"/>
          </p:cNvSpPr>
          <p:nvPr/>
        </p:nvSpPr>
        <p:spPr bwMode="auto">
          <a:xfrm>
            <a:off x="4986338" y="1573213"/>
            <a:ext cx="488950" cy="5032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2" name="object 29"/>
          <p:cNvSpPr>
            <a:spLocks noChangeArrowheads="1"/>
          </p:cNvSpPr>
          <p:nvPr/>
        </p:nvSpPr>
        <p:spPr bwMode="auto">
          <a:xfrm>
            <a:off x="725488" y="1385888"/>
            <a:ext cx="7553325" cy="2794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3" name="object 30"/>
          <p:cNvSpPr>
            <a:spLocks noChangeArrowheads="1"/>
          </p:cNvSpPr>
          <p:nvPr/>
        </p:nvSpPr>
        <p:spPr bwMode="auto">
          <a:xfrm>
            <a:off x="3822700" y="1812925"/>
            <a:ext cx="1349375" cy="1730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475663"/>
            <a:ext cx="2133600" cy="276225"/>
          </a:xfrm>
        </p:spPr>
        <p:txBody>
          <a:bodyPr lIns="0" tIns="0" rIns="0" bIns="0"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solidFill>
                  <a:srgbClr val="FFC000"/>
                </a:solidFill>
                <a:latin typeface="+mn-lt"/>
                <a:cs typeface="+mn-cs"/>
              </a:rPr>
              <a:t>7</a:t>
            </a:r>
            <a:endParaRPr spc="35" dirty="0">
              <a:solidFill>
                <a:srgbClr val="FFC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2"/>
          <p:cNvSpPr>
            <a:spLocks noChangeArrowheads="1"/>
          </p:cNvSpPr>
          <p:nvPr/>
        </p:nvSpPr>
        <p:spPr bwMode="auto">
          <a:xfrm>
            <a:off x="514350" y="5345113"/>
            <a:ext cx="8629650" cy="111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0" name="object 3"/>
          <p:cNvSpPr>
            <a:spLocks noChangeArrowheads="1"/>
          </p:cNvSpPr>
          <p:nvPr/>
        </p:nvSpPr>
        <p:spPr bwMode="auto">
          <a:xfrm>
            <a:off x="3373438" y="0"/>
            <a:ext cx="482600" cy="4397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1" name="object 4"/>
          <p:cNvSpPr>
            <a:spLocks noChangeArrowheads="1"/>
          </p:cNvSpPr>
          <p:nvPr/>
        </p:nvSpPr>
        <p:spPr bwMode="auto">
          <a:xfrm>
            <a:off x="3444875" y="0"/>
            <a:ext cx="3055938" cy="4397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object 5"/>
          <p:cNvSpPr>
            <a:spLocks noChangeArrowheads="1"/>
          </p:cNvSpPr>
          <p:nvPr/>
        </p:nvSpPr>
        <p:spPr bwMode="auto">
          <a:xfrm>
            <a:off x="6089650" y="0"/>
            <a:ext cx="488950" cy="4397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3" name="object 6"/>
          <p:cNvSpPr>
            <a:spLocks/>
          </p:cNvSpPr>
          <p:nvPr/>
        </p:nvSpPr>
        <p:spPr bwMode="auto">
          <a:xfrm>
            <a:off x="2562225" y="136525"/>
            <a:ext cx="987425" cy="246063"/>
          </a:xfrm>
          <a:custGeom>
            <a:avLst/>
            <a:gdLst/>
            <a:ahLst/>
            <a:cxnLst>
              <a:cxn ang="0">
                <a:pos x="807592" y="205104"/>
              </a:cxn>
              <a:cxn ang="0">
                <a:pos x="931275" y="176656"/>
              </a:cxn>
              <a:cxn ang="0">
                <a:pos x="846963" y="135762"/>
              </a:cxn>
              <a:cxn ang="0">
                <a:pos x="895105" y="106568"/>
              </a:cxn>
              <a:cxn ang="0">
                <a:pos x="846963" y="51815"/>
              </a:cxn>
              <a:cxn ang="0">
                <a:pos x="884787" y="137001"/>
              </a:cxn>
              <a:cxn ang="0">
                <a:pos x="895985" y="155575"/>
              </a:cxn>
              <a:cxn ang="0">
                <a:pos x="891539" y="169290"/>
              </a:cxn>
              <a:cxn ang="0">
                <a:pos x="932149" y="173354"/>
              </a:cxn>
              <a:cxn ang="0">
                <a:pos x="933932" y="145663"/>
              </a:cxn>
              <a:cxn ang="0">
                <a:pos x="790828" y="173354"/>
              </a:cxn>
              <a:cxn ang="0">
                <a:pos x="665988" y="239013"/>
              </a:cxn>
              <a:cxn ang="0">
                <a:pos x="790828" y="173354"/>
              </a:cxn>
              <a:cxn ang="0">
                <a:pos x="763397" y="239013"/>
              </a:cxn>
              <a:cxn ang="0">
                <a:pos x="745998" y="51815"/>
              </a:cxn>
              <a:cxn ang="0">
                <a:pos x="684910" y="173354"/>
              </a:cxn>
              <a:cxn ang="0">
                <a:pos x="745998" y="51815"/>
              </a:cxn>
              <a:cxn ang="0">
                <a:pos x="737997" y="173354"/>
              </a:cxn>
              <a:cxn ang="0">
                <a:pos x="559562" y="48768"/>
              </a:cxn>
              <a:cxn ang="0">
                <a:pos x="487181" y="127761"/>
              </a:cxn>
              <a:cxn ang="0">
                <a:pos x="527192" y="202041"/>
              </a:cxn>
              <a:cxn ang="0">
                <a:pos x="586263" y="202628"/>
              </a:cxn>
              <a:cxn ang="0">
                <a:pos x="618218" y="174751"/>
              </a:cxn>
              <a:cxn ang="0">
                <a:pos x="528701" y="128270"/>
              </a:cxn>
              <a:cxn ang="0">
                <a:pos x="559307" y="81914"/>
              </a:cxn>
              <a:cxn ang="0">
                <a:pos x="599799" y="61198"/>
              </a:cxn>
              <a:cxn ang="0">
                <a:pos x="559562" y="48768"/>
              </a:cxn>
              <a:cxn ang="0">
                <a:pos x="566336" y="82675"/>
              </a:cxn>
              <a:cxn ang="0">
                <a:pos x="587121" y="148337"/>
              </a:cxn>
              <a:cxn ang="0">
                <a:pos x="558545" y="174751"/>
              </a:cxn>
              <a:cxn ang="0">
                <a:pos x="630291" y="127761"/>
              </a:cxn>
              <a:cxn ang="0">
                <a:pos x="619121" y="82675"/>
              </a:cxn>
              <a:cxn ang="0">
                <a:pos x="228246" y="61466"/>
              </a:cxn>
              <a:cxn ang="0">
                <a:pos x="197640" y="128270"/>
              </a:cxn>
              <a:cxn ang="0">
                <a:pos x="267715" y="208152"/>
              </a:cxn>
              <a:cxn ang="0">
                <a:pos x="309114" y="195722"/>
              </a:cxn>
              <a:cxn ang="0">
                <a:pos x="259841" y="174751"/>
              </a:cxn>
              <a:cxn ang="0">
                <a:pos x="239617" y="118078"/>
              </a:cxn>
              <a:cxn ang="0">
                <a:pos x="329006" y="81914"/>
              </a:cxn>
              <a:cxn ang="0">
                <a:pos x="298180" y="54292"/>
              </a:cxn>
              <a:cxn ang="0">
                <a:pos x="329006" y="81914"/>
              </a:cxn>
              <a:cxn ang="0">
                <a:pos x="282828" y="84947"/>
              </a:cxn>
              <a:cxn ang="0">
                <a:pos x="291845" y="163020"/>
              </a:cxn>
              <a:cxn ang="0">
                <a:pos x="328658" y="174751"/>
              </a:cxn>
              <a:cxn ang="0">
                <a:pos x="339502" y="111246"/>
              </a:cxn>
              <a:cxn ang="0">
                <a:pos x="329006" y="81914"/>
              </a:cxn>
              <a:cxn ang="0">
                <a:pos x="947801" y="205104"/>
              </a:cxn>
              <a:cxn ang="0">
                <a:pos x="395096" y="51815"/>
              </a:cxn>
              <a:cxn ang="0">
                <a:pos x="345694" y="205104"/>
              </a:cxn>
              <a:cxn ang="0">
                <a:pos x="453042" y="151383"/>
              </a:cxn>
              <a:cxn ang="0">
                <a:pos x="417702" y="95123"/>
              </a:cxn>
              <a:cxn ang="0">
                <a:pos x="411352" y="151383"/>
              </a:cxn>
              <a:cxn ang="0">
                <a:pos x="453042" y="151383"/>
              </a:cxn>
              <a:cxn ang="0">
                <a:pos x="417702" y="95123"/>
              </a:cxn>
              <a:cxn ang="0">
                <a:pos x="188721" y="168275"/>
              </a:cxn>
              <a:cxn ang="0">
                <a:pos x="30733" y="247014"/>
              </a:cxn>
              <a:cxn ang="0">
                <a:pos x="188721" y="168275"/>
              </a:cxn>
              <a:cxn ang="0">
                <a:pos x="157987" y="247014"/>
              </a:cxn>
              <a:cxn ang="0">
                <a:pos x="126110" y="0"/>
              </a:cxn>
              <a:cxn ang="0">
                <a:pos x="51434" y="168275"/>
              </a:cxn>
              <a:cxn ang="0">
                <a:pos x="126110" y="0"/>
              </a:cxn>
              <a:cxn ang="0">
                <a:pos x="130047" y="168275"/>
              </a:cxn>
            </a:cxnLst>
            <a:rect l="0" t="0" r="r" b="b"/>
            <a:pathLst>
              <a:path w="987425" h="247015">
                <a:moveTo>
                  <a:pt x="846963" y="51815"/>
                </a:moveTo>
                <a:lnTo>
                  <a:pt x="807592" y="51815"/>
                </a:lnTo>
                <a:lnTo>
                  <a:pt x="807592" y="205104"/>
                </a:lnTo>
                <a:lnTo>
                  <a:pt x="882650" y="205104"/>
                </a:lnTo>
                <a:lnTo>
                  <a:pt x="894195" y="204295"/>
                </a:lnTo>
                <a:lnTo>
                  <a:pt x="931275" y="176656"/>
                </a:lnTo>
                <a:lnTo>
                  <a:pt x="932149" y="173354"/>
                </a:lnTo>
                <a:lnTo>
                  <a:pt x="846963" y="173354"/>
                </a:lnTo>
                <a:lnTo>
                  <a:pt x="846963" y="135762"/>
                </a:lnTo>
                <a:lnTo>
                  <a:pt x="931301" y="135762"/>
                </a:lnTo>
                <a:lnTo>
                  <a:pt x="927594" y="127807"/>
                </a:lnTo>
                <a:lnTo>
                  <a:pt x="895105" y="106568"/>
                </a:lnTo>
                <a:lnTo>
                  <a:pt x="882650" y="105663"/>
                </a:lnTo>
                <a:lnTo>
                  <a:pt x="846963" y="105663"/>
                </a:lnTo>
                <a:lnTo>
                  <a:pt x="846963" y="51815"/>
                </a:lnTo>
                <a:close/>
              </a:path>
              <a:path w="987425" h="247015">
                <a:moveTo>
                  <a:pt x="931301" y="135762"/>
                </a:moveTo>
                <a:lnTo>
                  <a:pt x="876045" y="135762"/>
                </a:lnTo>
                <a:lnTo>
                  <a:pt x="884787" y="137001"/>
                </a:lnTo>
                <a:lnTo>
                  <a:pt x="891016" y="140715"/>
                </a:lnTo>
                <a:lnTo>
                  <a:pt x="894744" y="146907"/>
                </a:lnTo>
                <a:lnTo>
                  <a:pt x="895985" y="155575"/>
                </a:lnTo>
                <a:lnTo>
                  <a:pt x="895985" y="161925"/>
                </a:lnTo>
                <a:lnTo>
                  <a:pt x="894461" y="166497"/>
                </a:lnTo>
                <a:lnTo>
                  <a:pt x="891539" y="169290"/>
                </a:lnTo>
                <a:lnTo>
                  <a:pt x="888618" y="171957"/>
                </a:lnTo>
                <a:lnTo>
                  <a:pt x="883412" y="173354"/>
                </a:lnTo>
                <a:lnTo>
                  <a:pt x="932149" y="173354"/>
                </a:lnTo>
                <a:lnTo>
                  <a:pt x="933860" y="166897"/>
                </a:lnTo>
                <a:lnTo>
                  <a:pt x="934719" y="155828"/>
                </a:lnTo>
                <a:lnTo>
                  <a:pt x="933932" y="145663"/>
                </a:lnTo>
                <a:lnTo>
                  <a:pt x="931560" y="136318"/>
                </a:lnTo>
                <a:lnTo>
                  <a:pt x="931301" y="135762"/>
                </a:lnTo>
                <a:close/>
              </a:path>
              <a:path w="987425" h="247015">
                <a:moveTo>
                  <a:pt x="790828" y="173354"/>
                </a:moveTo>
                <a:lnTo>
                  <a:pt x="638556" y="173354"/>
                </a:lnTo>
                <a:lnTo>
                  <a:pt x="638556" y="239013"/>
                </a:lnTo>
                <a:lnTo>
                  <a:pt x="665988" y="239013"/>
                </a:lnTo>
                <a:lnTo>
                  <a:pt x="669925" y="205104"/>
                </a:lnTo>
                <a:lnTo>
                  <a:pt x="790828" y="205104"/>
                </a:lnTo>
                <a:lnTo>
                  <a:pt x="790828" y="173354"/>
                </a:lnTo>
                <a:close/>
              </a:path>
              <a:path w="987425" h="247015">
                <a:moveTo>
                  <a:pt x="790828" y="205104"/>
                </a:moveTo>
                <a:lnTo>
                  <a:pt x="759460" y="205104"/>
                </a:lnTo>
                <a:lnTo>
                  <a:pt x="763397" y="239013"/>
                </a:lnTo>
                <a:lnTo>
                  <a:pt x="790828" y="239013"/>
                </a:lnTo>
                <a:lnTo>
                  <a:pt x="790828" y="205104"/>
                </a:lnTo>
                <a:close/>
              </a:path>
              <a:path w="987425" h="247015">
                <a:moveTo>
                  <a:pt x="745998" y="51815"/>
                </a:moveTo>
                <a:lnTo>
                  <a:pt x="687323" y="51815"/>
                </a:lnTo>
                <a:lnTo>
                  <a:pt x="652779" y="173354"/>
                </a:lnTo>
                <a:lnTo>
                  <a:pt x="684910" y="173354"/>
                </a:lnTo>
                <a:lnTo>
                  <a:pt x="709422" y="83565"/>
                </a:lnTo>
                <a:lnTo>
                  <a:pt x="754026" y="83565"/>
                </a:lnTo>
                <a:lnTo>
                  <a:pt x="745998" y="51815"/>
                </a:lnTo>
                <a:close/>
              </a:path>
              <a:path w="987425" h="247015">
                <a:moveTo>
                  <a:pt x="754026" y="83565"/>
                </a:moveTo>
                <a:lnTo>
                  <a:pt x="716534" y="83565"/>
                </a:lnTo>
                <a:lnTo>
                  <a:pt x="737997" y="173354"/>
                </a:lnTo>
                <a:lnTo>
                  <a:pt x="776731" y="173354"/>
                </a:lnTo>
                <a:lnTo>
                  <a:pt x="754026" y="83565"/>
                </a:lnTo>
                <a:close/>
              </a:path>
              <a:path w="987425" h="247015">
                <a:moveTo>
                  <a:pt x="559562" y="48768"/>
                </a:moveTo>
                <a:lnTo>
                  <a:pt x="517806" y="61466"/>
                </a:lnTo>
                <a:lnTo>
                  <a:pt x="492140" y="96821"/>
                </a:lnTo>
                <a:lnTo>
                  <a:pt x="487181" y="127761"/>
                </a:lnTo>
                <a:lnTo>
                  <a:pt x="487200" y="128270"/>
                </a:lnTo>
                <a:lnTo>
                  <a:pt x="497351" y="171001"/>
                </a:lnTo>
                <a:lnTo>
                  <a:pt x="527192" y="202041"/>
                </a:lnTo>
                <a:lnTo>
                  <a:pt x="557276" y="208152"/>
                </a:lnTo>
                <a:lnTo>
                  <a:pt x="572472" y="206771"/>
                </a:lnTo>
                <a:lnTo>
                  <a:pt x="586263" y="202628"/>
                </a:lnTo>
                <a:lnTo>
                  <a:pt x="598674" y="195722"/>
                </a:lnTo>
                <a:lnTo>
                  <a:pt x="609726" y="186054"/>
                </a:lnTo>
                <a:lnTo>
                  <a:pt x="618218" y="174751"/>
                </a:lnTo>
                <a:lnTo>
                  <a:pt x="549401" y="174751"/>
                </a:lnTo>
                <a:lnTo>
                  <a:pt x="542163" y="170942"/>
                </a:lnTo>
                <a:lnTo>
                  <a:pt x="528701" y="128270"/>
                </a:lnTo>
                <a:lnTo>
                  <a:pt x="529177" y="118078"/>
                </a:lnTo>
                <a:lnTo>
                  <a:pt x="552090" y="82698"/>
                </a:lnTo>
                <a:lnTo>
                  <a:pt x="559307" y="81914"/>
                </a:lnTo>
                <a:lnTo>
                  <a:pt x="618566" y="81914"/>
                </a:lnTo>
                <a:lnTo>
                  <a:pt x="610488" y="70865"/>
                </a:lnTo>
                <a:lnTo>
                  <a:pt x="599799" y="61198"/>
                </a:lnTo>
                <a:lnTo>
                  <a:pt x="587740" y="54292"/>
                </a:lnTo>
                <a:lnTo>
                  <a:pt x="574323" y="50149"/>
                </a:lnTo>
                <a:lnTo>
                  <a:pt x="559562" y="48768"/>
                </a:lnTo>
                <a:close/>
              </a:path>
              <a:path w="987425" h="247015">
                <a:moveTo>
                  <a:pt x="618566" y="81914"/>
                </a:moveTo>
                <a:lnTo>
                  <a:pt x="559307" y="81914"/>
                </a:lnTo>
                <a:lnTo>
                  <a:pt x="566336" y="82675"/>
                </a:lnTo>
                <a:lnTo>
                  <a:pt x="572388" y="84947"/>
                </a:lnTo>
                <a:lnTo>
                  <a:pt x="589026" y="127761"/>
                </a:lnTo>
                <a:lnTo>
                  <a:pt x="587121" y="148337"/>
                </a:lnTo>
                <a:lnTo>
                  <a:pt x="581406" y="163020"/>
                </a:lnTo>
                <a:lnTo>
                  <a:pt x="571881" y="171821"/>
                </a:lnTo>
                <a:lnTo>
                  <a:pt x="558545" y="174751"/>
                </a:lnTo>
                <a:lnTo>
                  <a:pt x="618218" y="174751"/>
                </a:lnTo>
                <a:lnTo>
                  <a:pt x="630272" y="128270"/>
                </a:lnTo>
                <a:lnTo>
                  <a:pt x="630291" y="127761"/>
                </a:lnTo>
                <a:lnTo>
                  <a:pt x="629062" y="111246"/>
                </a:lnTo>
                <a:lnTo>
                  <a:pt x="625348" y="96186"/>
                </a:lnTo>
                <a:lnTo>
                  <a:pt x="619121" y="82675"/>
                </a:lnTo>
                <a:lnTo>
                  <a:pt x="618566" y="81914"/>
                </a:lnTo>
                <a:close/>
              </a:path>
              <a:path w="987425" h="247015">
                <a:moveTo>
                  <a:pt x="270001" y="48768"/>
                </a:moveTo>
                <a:lnTo>
                  <a:pt x="228246" y="61466"/>
                </a:lnTo>
                <a:lnTo>
                  <a:pt x="202580" y="96821"/>
                </a:lnTo>
                <a:lnTo>
                  <a:pt x="197621" y="127761"/>
                </a:lnTo>
                <a:lnTo>
                  <a:pt x="197640" y="128270"/>
                </a:lnTo>
                <a:lnTo>
                  <a:pt x="207791" y="171001"/>
                </a:lnTo>
                <a:lnTo>
                  <a:pt x="237632" y="202041"/>
                </a:lnTo>
                <a:lnTo>
                  <a:pt x="267715" y="208152"/>
                </a:lnTo>
                <a:lnTo>
                  <a:pt x="282912" y="206771"/>
                </a:lnTo>
                <a:lnTo>
                  <a:pt x="296703" y="202628"/>
                </a:lnTo>
                <a:lnTo>
                  <a:pt x="309114" y="195722"/>
                </a:lnTo>
                <a:lnTo>
                  <a:pt x="320166" y="186054"/>
                </a:lnTo>
                <a:lnTo>
                  <a:pt x="328658" y="174751"/>
                </a:lnTo>
                <a:lnTo>
                  <a:pt x="259841" y="174751"/>
                </a:lnTo>
                <a:lnTo>
                  <a:pt x="252602" y="170942"/>
                </a:lnTo>
                <a:lnTo>
                  <a:pt x="239140" y="128270"/>
                </a:lnTo>
                <a:lnTo>
                  <a:pt x="239617" y="118078"/>
                </a:lnTo>
                <a:lnTo>
                  <a:pt x="262530" y="82698"/>
                </a:lnTo>
                <a:lnTo>
                  <a:pt x="269747" y="81914"/>
                </a:lnTo>
                <a:lnTo>
                  <a:pt x="329006" y="81914"/>
                </a:lnTo>
                <a:lnTo>
                  <a:pt x="320928" y="70865"/>
                </a:lnTo>
                <a:lnTo>
                  <a:pt x="310239" y="61198"/>
                </a:lnTo>
                <a:lnTo>
                  <a:pt x="298180" y="54292"/>
                </a:lnTo>
                <a:lnTo>
                  <a:pt x="284763" y="50149"/>
                </a:lnTo>
                <a:lnTo>
                  <a:pt x="270001" y="48768"/>
                </a:lnTo>
                <a:close/>
              </a:path>
              <a:path w="987425" h="247015">
                <a:moveTo>
                  <a:pt x="329006" y="81914"/>
                </a:moveTo>
                <a:lnTo>
                  <a:pt x="269747" y="81914"/>
                </a:lnTo>
                <a:lnTo>
                  <a:pt x="276776" y="82675"/>
                </a:lnTo>
                <a:lnTo>
                  <a:pt x="282828" y="84947"/>
                </a:lnTo>
                <a:lnTo>
                  <a:pt x="299465" y="127761"/>
                </a:lnTo>
                <a:lnTo>
                  <a:pt x="297560" y="148337"/>
                </a:lnTo>
                <a:lnTo>
                  <a:pt x="291845" y="163020"/>
                </a:lnTo>
                <a:lnTo>
                  <a:pt x="282320" y="171821"/>
                </a:lnTo>
                <a:lnTo>
                  <a:pt x="268985" y="174751"/>
                </a:lnTo>
                <a:lnTo>
                  <a:pt x="328658" y="174751"/>
                </a:lnTo>
                <a:lnTo>
                  <a:pt x="340712" y="128270"/>
                </a:lnTo>
                <a:lnTo>
                  <a:pt x="340731" y="127761"/>
                </a:lnTo>
                <a:lnTo>
                  <a:pt x="339502" y="111246"/>
                </a:lnTo>
                <a:lnTo>
                  <a:pt x="335788" y="96186"/>
                </a:lnTo>
                <a:lnTo>
                  <a:pt x="329561" y="82675"/>
                </a:lnTo>
                <a:lnTo>
                  <a:pt x="329006" y="81914"/>
                </a:lnTo>
                <a:close/>
              </a:path>
              <a:path w="987425" h="247015">
                <a:moveTo>
                  <a:pt x="987170" y="51815"/>
                </a:moveTo>
                <a:lnTo>
                  <a:pt x="947801" y="51815"/>
                </a:lnTo>
                <a:lnTo>
                  <a:pt x="947801" y="205104"/>
                </a:lnTo>
                <a:lnTo>
                  <a:pt x="987170" y="205104"/>
                </a:lnTo>
                <a:lnTo>
                  <a:pt x="987170" y="51815"/>
                </a:lnTo>
                <a:close/>
              </a:path>
              <a:path w="987425" h="247015">
                <a:moveTo>
                  <a:pt x="395096" y="51815"/>
                </a:moveTo>
                <a:lnTo>
                  <a:pt x="352170" y="51815"/>
                </a:lnTo>
                <a:lnTo>
                  <a:pt x="394715" y="126237"/>
                </a:lnTo>
                <a:lnTo>
                  <a:pt x="345694" y="205104"/>
                </a:lnTo>
                <a:lnTo>
                  <a:pt x="378967" y="205104"/>
                </a:lnTo>
                <a:lnTo>
                  <a:pt x="411352" y="151383"/>
                </a:lnTo>
                <a:lnTo>
                  <a:pt x="453042" y="151383"/>
                </a:lnTo>
                <a:lnTo>
                  <a:pt x="434466" y="118745"/>
                </a:lnTo>
                <a:lnTo>
                  <a:pt x="449169" y="95123"/>
                </a:lnTo>
                <a:lnTo>
                  <a:pt x="417702" y="95123"/>
                </a:lnTo>
                <a:lnTo>
                  <a:pt x="395096" y="51815"/>
                </a:lnTo>
                <a:close/>
              </a:path>
              <a:path w="987425" h="247015">
                <a:moveTo>
                  <a:pt x="453042" y="151383"/>
                </a:moveTo>
                <a:lnTo>
                  <a:pt x="411352" y="151383"/>
                </a:lnTo>
                <a:lnTo>
                  <a:pt x="440816" y="205104"/>
                </a:lnTo>
                <a:lnTo>
                  <a:pt x="483615" y="205104"/>
                </a:lnTo>
                <a:lnTo>
                  <a:pt x="453042" y="151383"/>
                </a:lnTo>
                <a:close/>
              </a:path>
              <a:path w="987425" h="247015">
                <a:moveTo>
                  <a:pt x="476122" y="51815"/>
                </a:moveTo>
                <a:lnTo>
                  <a:pt x="443483" y="51815"/>
                </a:lnTo>
                <a:lnTo>
                  <a:pt x="417702" y="95123"/>
                </a:lnTo>
                <a:lnTo>
                  <a:pt x="449169" y="95123"/>
                </a:lnTo>
                <a:lnTo>
                  <a:pt x="476122" y="51815"/>
                </a:lnTo>
                <a:close/>
              </a:path>
              <a:path w="987425" h="247015">
                <a:moveTo>
                  <a:pt x="188721" y="168275"/>
                </a:moveTo>
                <a:lnTo>
                  <a:pt x="0" y="168275"/>
                </a:lnTo>
                <a:lnTo>
                  <a:pt x="0" y="247014"/>
                </a:lnTo>
                <a:lnTo>
                  <a:pt x="30733" y="247014"/>
                </a:lnTo>
                <a:lnTo>
                  <a:pt x="35178" y="205104"/>
                </a:lnTo>
                <a:lnTo>
                  <a:pt x="188721" y="205104"/>
                </a:lnTo>
                <a:lnTo>
                  <a:pt x="188721" y="168275"/>
                </a:lnTo>
                <a:close/>
              </a:path>
              <a:path w="987425" h="247015">
                <a:moveTo>
                  <a:pt x="188721" y="205104"/>
                </a:moveTo>
                <a:lnTo>
                  <a:pt x="153542" y="205104"/>
                </a:lnTo>
                <a:lnTo>
                  <a:pt x="157987" y="247014"/>
                </a:lnTo>
                <a:lnTo>
                  <a:pt x="188721" y="247014"/>
                </a:lnTo>
                <a:lnTo>
                  <a:pt x="188721" y="205104"/>
                </a:lnTo>
                <a:close/>
              </a:path>
              <a:path w="987425" h="247015">
                <a:moveTo>
                  <a:pt x="126110" y="0"/>
                </a:moveTo>
                <a:lnTo>
                  <a:pt x="67944" y="0"/>
                </a:lnTo>
                <a:lnTo>
                  <a:pt x="15366" y="168275"/>
                </a:lnTo>
                <a:lnTo>
                  <a:pt x="51434" y="168275"/>
                </a:lnTo>
                <a:lnTo>
                  <a:pt x="90042" y="39370"/>
                </a:lnTo>
                <a:lnTo>
                  <a:pt x="137164" y="39370"/>
                </a:lnTo>
                <a:lnTo>
                  <a:pt x="126110" y="0"/>
                </a:lnTo>
                <a:close/>
              </a:path>
              <a:path w="987425" h="247015">
                <a:moveTo>
                  <a:pt x="137164" y="39370"/>
                </a:moveTo>
                <a:lnTo>
                  <a:pt x="96138" y="39370"/>
                </a:lnTo>
                <a:lnTo>
                  <a:pt x="130047" y="168275"/>
                </a:lnTo>
                <a:lnTo>
                  <a:pt x="173354" y="168275"/>
                </a:lnTo>
                <a:lnTo>
                  <a:pt x="137164" y="39370"/>
                </a:lnTo>
                <a:close/>
              </a:path>
            </a:pathLst>
          </a:custGeom>
          <a:solidFill>
            <a:srgbClr val="4E3A2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4" name="object 7"/>
          <p:cNvSpPr>
            <a:spLocks/>
          </p:cNvSpPr>
          <p:nvPr/>
        </p:nvSpPr>
        <p:spPr bwMode="auto">
          <a:xfrm>
            <a:off x="3409950" y="271463"/>
            <a:ext cx="49213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592"/>
              </a:cxn>
              <a:cxn ang="0">
                <a:pos x="29082" y="37592"/>
              </a:cxn>
              <a:cxn ang="0">
                <a:pos x="36449" y="37592"/>
              </a:cxn>
              <a:cxn ang="0">
                <a:pos x="41655" y="36195"/>
              </a:cxn>
              <a:cxn ang="0">
                <a:pos x="44576" y="33527"/>
              </a:cxn>
              <a:cxn ang="0">
                <a:pos x="47498" y="30734"/>
              </a:cxn>
              <a:cxn ang="0">
                <a:pos x="49022" y="26162"/>
              </a:cxn>
              <a:cxn ang="0">
                <a:pos x="49022" y="19812"/>
              </a:cxn>
              <a:cxn ang="0">
                <a:pos x="47781" y="11144"/>
              </a:cxn>
              <a:cxn ang="0">
                <a:pos x="44053" y="4952"/>
              </a:cxn>
              <a:cxn ang="0">
                <a:pos x="37824" y="1238"/>
              </a:cxn>
              <a:cxn ang="0">
                <a:pos x="29082" y="0"/>
              </a:cxn>
              <a:cxn ang="0">
                <a:pos x="0" y="0"/>
              </a:cxn>
            </a:cxnLst>
            <a:rect l="0" t="0" r="r" b="b"/>
            <a:pathLst>
              <a:path w="49529" h="38100">
                <a:moveTo>
                  <a:pt x="0" y="0"/>
                </a:moveTo>
                <a:lnTo>
                  <a:pt x="0" y="37592"/>
                </a:lnTo>
                <a:lnTo>
                  <a:pt x="29082" y="37592"/>
                </a:lnTo>
                <a:lnTo>
                  <a:pt x="36449" y="37592"/>
                </a:lnTo>
                <a:lnTo>
                  <a:pt x="41655" y="36195"/>
                </a:lnTo>
                <a:lnTo>
                  <a:pt x="44576" y="33527"/>
                </a:lnTo>
                <a:lnTo>
                  <a:pt x="47498" y="30734"/>
                </a:lnTo>
                <a:lnTo>
                  <a:pt x="49022" y="26162"/>
                </a:lnTo>
                <a:lnTo>
                  <a:pt x="49022" y="19812"/>
                </a:lnTo>
                <a:lnTo>
                  <a:pt x="47781" y="11144"/>
                </a:lnTo>
                <a:lnTo>
                  <a:pt x="44053" y="4952"/>
                </a:lnTo>
                <a:lnTo>
                  <a:pt x="37824" y="1238"/>
                </a:lnTo>
                <a:lnTo>
                  <a:pt x="29082" y="0"/>
                </a:lnTo>
                <a:lnTo>
                  <a:pt x="0" y="0"/>
                </a:lnTo>
                <a:close/>
              </a:path>
            </a:pathLst>
          </a:custGeom>
          <a:noFill/>
          <a:ln w="12192">
            <a:solidFill>
              <a:srgbClr val="5539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5" name="object 8"/>
          <p:cNvSpPr>
            <a:spLocks/>
          </p:cNvSpPr>
          <p:nvPr/>
        </p:nvSpPr>
        <p:spPr bwMode="auto">
          <a:xfrm>
            <a:off x="3248025" y="219075"/>
            <a:ext cx="52388" cy="90488"/>
          </a:xfrm>
          <a:custGeom>
            <a:avLst/>
            <a:gdLst/>
            <a:ahLst/>
            <a:cxnLst>
              <a:cxn ang="0">
                <a:pos x="24511" y="0"/>
              </a:cxn>
              <a:cxn ang="0">
                <a:pos x="0" y="89789"/>
              </a:cxn>
              <a:cxn ang="0">
                <a:pos x="53086" y="89789"/>
              </a:cxn>
              <a:cxn ang="0">
                <a:pos x="31623" y="0"/>
              </a:cxn>
              <a:cxn ang="0">
                <a:pos x="24511" y="0"/>
              </a:cxn>
            </a:cxnLst>
            <a:rect l="0" t="0" r="r" b="b"/>
            <a:pathLst>
              <a:path w="53339" h="90170">
                <a:moveTo>
                  <a:pt x="24511" y="0"/>
                </a:moveTo>
                <a:lnTo>
                  <a:pt x="0" y="89789"/>
                </a:lnTo>
                <a:lnTo>
                  <a:pt x="53086" y="89789"/>
                </a:lnTo>
                <a:lnTo>
                  <a:pt x="31623" y="0"/>
                </a:lnTo>
                <a:lnTo>
                  <a:pt x="24511" y="0"/>
                </a:lnTo>
                <a:close/>
              </a:path>
            </a:pathLst>
          </a:custGeom>
          <a:noFill/>
          <a:ln w="12192">
            <a:solidFill>
              <a:srgbClr val="5539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6" name="object 9"/>
          <p:cNvSpPr>
            <a:spLocks/>
          </p:cNvSpPr>
          <p:nvPr/>
        </p:nvSpPr>
        <p:spPr bwMode="auto">
          <a:xfrm>
            <a:off x="3090863" y="217488"/>
            <a:ext cx="60325" cy="93662"/>
          </a:xfrm>
          <a:custGeom>
            <a:avLst/>
            <a:gdLst/>
            <a:ahLst/>
            <a:cxnLst>
              <a:cxn ang="0">
                <a:pos x="30606" y="0"/>
              </a:cxn>
              <a:cxn ang="0">
                <a:pos x="1905" y="27114"/>
              </a:cxn>
              <a:cxn ang="0">
                <a:pos x="0" y="46355"/>
              </a:cxn>
              <a:cxn ang="0">
                <a:pos x="500" y="57259"/>
              </a:cxn>
              <a:cxn ang="0">
                <a:pos x="20700" y="92837"/>
              </a:cxn>
              <a:cxn ang="0">
                <a:pos x="29844" y="92837"/>
              </a:cxn>
              <a:cxn ang="0">
                <a:pos x="43180" y="89906"/>
              </a:cxn>
              <a:cxn ang="0">
                <a:pos x="52705" y="81105"/>
              </a:cxn>
              <a:cxn ang="0">
                <a:pos x="58420" y="66422"/>
              </a:cxn>
              <a:cxn ang="0">
                <a:pos x="60325" y="45847"/>
              </a:cxn>
              <a:cxn ang="0">
                <a:pos x="59870" y="35585"/>
              </a:cxn>
              <a:cxn ang="0">
                <a:pos x="37635" y="760"/>
              </a:cxn>
              <a:cxn ang="0">
                <a:pos x="30606" y="0"/>
              </a:cxn>
            </a:cxnLst>
            <a:rect l="0" t="0" r="r" b="b"/>
            <a:pathLst>
              <a:path w="60325" h="93345">
                <a:moveTo>
                  <a:pt x="30606" y="0"/>
                </a:moveTo>
                <a:lnTo>
                  <a:pt x="1905" y="27114"/>
                </a:lnTo>
                <a:lnTo>
                  <a:pt x="0" y="46355"/>
                </a:lnTo>
                <a:lnTo>
                  <a:pt x="500" y="57259"/>
                </a:lnTo>
                <a:lnTo>
                  <a:pt x="20700" y="92837"/>
                </a:lnTo>
                <a:lnTo>
                  <a:pt x="29844" y="92837"/>
                </a:lnTo>
                <a:lnTo>
                  <a:pt x="43180" y="89906"/>
                </a:lnTo>
                <a:lnTo>
                  <a:pt x="52705" y="81105"/>
                </a:lnTo>
                <a:lnTo>
                  <a:pt x="58420" y="66422"/>
                </a:lnTo>
                <a:lnTo>
                  <a:pt x="60325" y="45847"/>
                </a:lnTo>
                <a:lnTo>
                  <a:pt x="59870" y="35585"/>
                </a:lnTo>
                <a:lnTo>
                  <a:pt x="37635" y="760"/>
                </a:lnTo>
                <a:lnTo>
                  <a:pt x="30606" y="0"/>
                </a:lnTo>
                <a:close/>
              </a:path>
            </a:pathLst>
          </a:custGeom>
          <a:noFill/>
          <a:ln w="12192">
            <a:solidFill>
              <a:srgbClr val="5539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7" name="object 10"/>
          <p:cNvSpPr>
            <a:spLocks/>
          </p:cNvSpPr>
          <p:nvPr/>
        </p:nvSpPr>
        <p:spPr bwMode="auto">
          <a:xfrm>
            <a:off x="2801938" y="217488"/>
            <a:ext cx="60325" cy="93662"/>
          </a:xfrm>
          <a:custGeom>
            <a:avLst/>
            <a:gdLst/>
            <a:ahLst/>
            <a:cxnLst>
              <a:cxn ang="0">
                <a:pos x="30606" y="0"/>
              </a:cxn>
              <a:cxn ang="0">
                <a:pos x="1905" y="27114"/>
              </a:cxn>
              <a:cxn ang="0">
                <a:pos x="0" y="46355"/>
              </a:cxn>
              <a:cxn ang="0">
                <a:pos x="500" y="57259"/>
              </a:cxn>
              <a:cxn ang="0">
                <a:pos x="20700" y="92837"/>
              </a:cxn>
              <a:cxn ang="0">
                <a:pos x="29844" y="92837"/>
              </a:cxn>
              <a:cxn ang="0">
                <a:pos x="43180" y="89906"/>
              </a:cxn>
              <a:cxn ang="0">
                <a:pos x="52705" y="81105"/>
              </a:cxn>
              <a:cxn ang="0">
                <a:pos x="58419" y="66422"/>
              </a:cxn>
              <a:cxn ang="0">
                <a:pos x="60325" y="45847"/>
              </a:cxn>
              <a:cxn ang="0">
                <a:pos x="59870" y="35585"/>
              </a:cxn>
              <a:cxn ang="0">
                <a:pos x="37635" y="760"/>
              </a:cxn>
              <a:cxn ang="0">
                <a:pos x="30606" y="0"/>
              </a:cxn>
            </a:cxnLst>
            <a:rect l="0" t="0" r="r" b="b"/>
            <a:pathLst>
              <a:path w="60325" h="93345">
                <a:moveTo>
                  <a:pt x="30606" y="0"/>
                </a:moveTo>
                <a:lnTo>
                  <a:pt x="1905" y="27114"/>
                </a:lnTo>
                <a:lnTo>
                  <a:pt x="0" y="46355"/>
                </a:lnTo>
                <a:lnTo>
                  <a:pt x="500" y="57259"/>
                </a:lnTo>
                <a:lnTo>
                  <a:pt x="20700" y="92837"/>
                </a:lnTo>
                <a:lnTo>
                  <a:pt x="29844" y="92837"/>
                </a:lnTo>
                <a:lnTo>
                  <a:pt x="43180" y="89906"/>
                </a:lnTo>
                <a:lnTo>
                  <a:pt x="52705" y="81105"/>
                </a:lnTo>
                <a:lnTo>
                  <a:pt x="58419" y="66422"/>
                </a:lnTo>
                <a:lnTo>
                  <a:pt x="60325" y="45847"/>
                </a:lnTo>
                <a:lnTo>
                  <a:pt x="59870" y="35585"/>
                </a:lnTo>
                <a:lnTo>
                  <a:pt x="37635" y="760"/>
                </a:lnTo>
                <a:lnTo>
                  <a:pt x="30606" y="0"/>
                </a:lnTo>
                <a:close/>
              </a:path>
            </a:pathLst>
          </a:custGeom>
          <a:noFill/>
          <a:ln w="12192">
            <a:solidFill>
              <a:srgbClr val="5539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8" name="object 11"/>
          <p:cNvSpPr>
            <a:spLocks/>
          </p:cNvSpPr>
          <p:nvPr/>
        </p:nvSpPr>
        <p:spPr bwMode="auto">
          <a:xfrm>
            <a:off x="3509963" y="187325"/>
            <a:ext cx="39687" cy="153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369" y="0"/>
              </a:cxn>
              <a:cxn ang="0">
                <a:pos x="39369" y="153289"/>
              </a:cxn>
              <a:cxn ang="0">
                <a:pos x="0" y="153289"/>
              </a:cxn>
              <a:cxn ang="0">
                <a:pos x="0" y="0"/>
              </a:cxn>
            </a:cxnLst>
            <a:rect l="0" t="0" r="r" b="b"/>
            <a:pathLst>
              <a:path w="39370" h="153670">
                <a:moveTo>
                  <a:pt x="0" y="0"/>
                </a:moveTo>
                <a:lnTo>
                  <a:pt x="39369" y="0"/>
                </a:lnTo>
                <a:lnTo>
                  <a:pt x="39369" y="153289"/>
                </a:lnTo>
                <a:lnTo>
                  <a:pt x="0" y="153289"/>
                </a:lnTo>
                <a:lnTo>
                  <a:pt x="0" y="0"/>
                </a:lnTo>
                <a:close/>
              </a:path>
            </a:pathLst>
          </a:custGeom>
          <a:noFill/>
          <a:ln w="12192">
            <a:solidFill>
              <a:srgbClr val="5539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9" name="object 12"/>
          <p:cNvSpPr>
            <a:spLocks/>
          </p:cNvSpPr>
          <p:nvPr/>
        </p:nvSpPr>
        <p:spPr bwMode="auto">
          <a:xfrm>
            <a:off x="3370263" y="187325"/>
            <a:ext cx="128587" cy="153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370" y="0"/>
              </a:cxn>
              <a:cxn ang="0">
                <a:pos x="39370" y="53848"/>
              </a:cxn>
              <a:cxn ang="0">
                <a:pos x="75057" y="53848"/>
              </a:cxn>
              <a:cxn ang="0">
                <a:pos x="114426" y="68326"/>
              </a:cxn>
              <a:cxn ang="0">
                <a:pos x="127126" y="104013"/>
              </a:cxn>
              <a:cxn ang="0">
                <a:pos x="126267" y="115081"/>
              </a:cxn>
              <a:cxn ang="0">
                <a:pos x="96837" y="150050"/>
              </a:cxn>
              <a:cxn ang="0">
                <a:pos x="75057" y="153289"/>
              </a:cxn>
              <a:cxn ang="0">
                <a:pos x="0" y="153289"/>
              </a:cxn>
              <a:cxn ang="0">
                <a:pos x="0" y="0"/>
              </a:cxn>
            </a:cxnLst>
            <a:rect l="0" t="0" r="r" b="b"/>
            <a:pathLst>
              <a:path w="127635" h="153670">
                <a:moveTo>
                  <a:pt x="0" y="0"/>
                </a:moveTo>
                <a:lnTo>
                  <a:pt x="39370" y="0"/>
                </a:lnTo>
                <a:lnTo>
                  <a:pt x="39370" y="53848"/>
                </a:lnTo>
                <a:lnTo>
                  <a:pt x="75057" y="53848"/>
                </a:lnTo>
                <a:lnTo>
                  <a:pt x="114426" y="68326"/>
                </a:lnTo>
                <a:lnTo>
                  <a:pt x="127126" y="104013"/>
                </a:lnTo>
                <a:lnTo>
                  <a:pt x="126267" y="115081"/>
                </a:lnTo>
                <a:lnTo>
                  <a:pt x="96837" y="150050"/>
                </a:lnTo>
                <a:lnTo>
                  <a:pt x="75057" y="153289"/>
                </a:lnTo>
                <a:lnTo>
                  <a:pt x="0" y="153289"/>
                </a:lnTo>
                <a:lnTo>
                  <a:pt x="0" y="0"/>
                </a:lnTo>
                <a:close/>
              </a:path>
            </a:pathLst>
          </a:custGeom>
          <a:noFill/>
          <a:ln w="12192">
            <a:solidFill>
              <a:srgbClr val="5539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0" name="object 13"/>
          <p:cNvSpPr>
            <a:spLocks/>
          </p:cNvSpPr>
          <p:nvPr/>
        </p:nvSpPr>
        <p:spPr bwMode="auto">
          <a:xfrm>
            <a:off x="3201988" y="187325"/>
            <a:ext cx="152400" cy="187325"/>
          </a:xfrm>
          <a:custGeom>
            <a:avLst/>
            <a:gdLst/>
            <a:ahLst/>
            <a:cxnLst>
              <a:cxn ang="0">
                <a:pos x="48767" y="0"/>
              </a:cxn>
              <a:cxn ang="0">
                <a:pos x="107442" y="0"/>
              </a:cxn>
              <a:cxn ang="0">
                <a:pos x="138175" y="121539"/>
              </a:cxn>
              <a:cxn ang="0">
                <a:pos x="152272" y="121539"/>
              </a:cxn>
              <a:cxn ang="0">
                <a:pos x="152272" y="187198"/>
              </a:cxn>
              <a:cxn ang="0">
                <a:pos x="124841" y="187198"/>
              </a:cxn>
              <a:cxn ang="0">
                <a:pos x="120904" y="153289"/>
              </a:cxn>
              <a:cxn ang="0">
                <a:pos x="31368" y="153289"/>
              </a:cxn>
              <a:cxn ang="0">
                <a:pos x="27431" y="187198"/>
              </a:cxn>
              <a:cxn ang="0">
                <a:pos x="0" y="187198"/>
              </a:cxn>
              <a:cxn ang="0">
                <a:pos x="0" y="121539"/>
              </a:cxn>
              <a:cxn ang="0">
                <a:pos x="14223" y="121539"/>
              </a:cxn>
              <a:cxn ang="0">
                <a:pos x="48767" y="0"/>
              </a:cxn>
            </a:cxnLst>
            <a:rect l="0" t="0" r="r" b="b"/>
            <a:pathLst>
              <a:path w="152400" h="187325">
                <a:moveTo>
                  <a:pt x="48767" y="0"/>
                </a:moveTo>
                <a:lnTo>
                  <a:pt x="107442" y="0"/>
                </a:lnTo>
                <a:lnTo>
                  <a:pt x="138175" y="121539"/>
                </a:lnTo>
                <a:lnTo>
                  <a:pt x="152272" y="121539"/>
                </a:lnTo>
                <a:lnTo>
                  <a:pt x="152272" y="187198"/>
                </a:lnTo>
                <a:lnTo>
                  <a:pt x="124841" y="187198"/>
                </a:lnTo>
                <a:lnTo>
                  <a:pt x="120904" y="153289"/>
                </a:lnTo>
                <a:lnTo>
                  <a:pt x="31368" y="153289"/>
                </a:lnTo>
                <a:lnTo>
                  <a:pt x="27431" y="187198"/>
                </a:lnTo>
                <a:lnTo>
                  <a:pt x="0" y="187198"/>
                </a:lnTo>
                <a:lnTo>
                  <a:pt x="0" y="121539"/>
                </a:lnTo>
                <a:lnTo>
                  <a:pt x="14223" y="121539"/>
                </a:lnTo>
                <a:lnTo>
                  <a:pt x="48767" y="0"/>
                </a:lnTo>
                <a:close/>
              </a:path>
            </a:pathLst>
          </a:custGeom>
          <a:noFill/>
          <a:ln w="12192">
            <a:solidFill>
              <a:srgbClr val="5539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1" name="object 14"/>
          <p:cNvSpPr>
            <a:spLocks/>
          </p:cNvSpPr>
          <p:nvPr/>
        </p:nvSpPr>
        <p:spPr bwMode="auto">
          <a:xfrm>
            <a:off x="2908300" y="187325"/>
            <a:ext cx="138113" cy="153988"/>
          </a:xfrm>
          <a:custGeom>
            <a:avLst/>
            <a:gdLst/>
            <a:ahLst/>
            <a:cxnLst>
              <a:cxn ang="0">
                <a:pos x="6476" y="0"/>
              </a:cxn>
              <a:cxn ang="0">
                <a:pos x="49402" y="0"/>
              </a:cxn>
              <a:cxn ang="0">
                <a:pos x="72008" y="43307"/>
              </a:cxn>
              <a:cxn ang="0">
                <a:pos x="97789" y="0"/>
              </a:cxn>
              <a:cxn ang="0">
                <a:pos x="130428" y="0"/>
              </a:cxn>
              <a:cxn ang="0">
                <a:pos x="88772" y="66929"/>
              </a:cxn>
              <a:cxn ang="0">
                <a:pos x="137921" y="153289"/>
              </a:cxn>
              <a:cxn ang="0">
                <a:pos x="95122" y="153289"/>
              </a:cxn>
              <a:cxn ang="0">
                <a:pos x="65658" y="99568"/>
              </a:cxn>
              <a:cxn ang="0">
                <a:pos x="33273" y="153289"/>
              </a:cxn>
              <a:cxn ang="0">
                <a:pos x="0" y="153289"/>
              </a:cxn>
              <a:cxn ang="0">
                <a:pos x="49021" y="74422"/>
              </a:cxn>
              <a:cxn ang="0">
                <a:pos x="6476" y="0"/>
              </a:cxn>
            </a:cxnLst>
            <a:rect l="0" t="0" r="r" b="b"/>
            <a:pathLst>
              <a:path w="138430" h="153670">
                <a:moveTo>
                  <a:pt x="6476" y="0"/>
                </a:moveTo>
                <a:lnTo>
                  <a:pt x="49402" y="0"/>
                </a:lnTo>
                <a:lnTo>
                  <a:pt x="72008" y="43307"/>
                </a:lnTo>
                <a:lnTo>
                  <a:pt x="97789" y="0"/>
                </a:lnTo>
                <a:lnTo>
                  <a:pt x="130428" y="0"/>
                </a:lnTo>
                <a:lnTo>
                  <a:pt x="88772" y="66929"/>
                </a:lnTo>
                <a:lnTo>
                  <a:pt x="137921" y="153289"/>
                </a:lnTo>
                <a:lnTo>
                  <a:pt x="95122" y="153289"/>
                </a:lnTo>
                <a:lnTo>
                  <a:pt x="65658" y="99568"/>
                </a:lnTo>
                <a:lnTo>
                  <a:pt x="33273" y="153289"/>
                </a:lnTo>
                <a:lnTo>
                  <a:pt x="0" y="153289"/>
                </a:lnTo>
                <a:lnTo>
                  <a:pt x="49021" y="74422"/>
                </a:lnTo>
                <a:lnTo>
                  <a:pt x="6476" y="0"/>
                </a:lnTo>
                <a:close/>
              </a:path>
            </a:pathLst>
          </a:custGeom>
          <a:noFill/>
          <a:ln w="12192">
            <a:solidFill>
              <a:srgbClr val="5539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2" name="object 15"/>
          <p:cNvSpPr>
            <a:spLocks/>
          </p:cNvSpPr>
          <p:nvPr/>
        </p:nvSpPr>
        <p:spPr bwMode="auto">
          <a:xfrm>
            <a:off x="3049588" y="185738"/>
            <a:ext cx="144462" cy="158750"/>
          </a:xfrm>
          <a:custGeom>
            <a:avLst/>
            <a:gdLst/>
            <a:ahLst/>
            <a:cxnLst>
              <a:cxn ang="0">
                <a:pos x="72390" y="0"/>
              </a:cxn>
              <a:cxn ang="0">
                <a:pos x="112627" y="12430"/>
              </a:cxn>
              <a:cxn ang="0">
                <a:pos x="138176" y="47418"/>
              </a:cxn>
              <a:cxn ang="0">
                <a:pos x="143129" y="79120"/>
              </a:cxn>
              <a:cxn ang="0">
                <a:pos x="141843" y="96246"/>
              </a:cxn>
              <a:cxn ang="0">
                <a:pos x="122555" y="137286"/>
              </a:cxn>
              <a:cxn ang="0">
                <a:pos x="85300" y="158003"/>
              </a:cxn>
              <a:cxn ang="0">
                <a:pos x="70104" y="159384"/>
              </a:cxn>
              <a:cxn ang="0">
                <a:pos x="54056" y="157859"/>
              </a:cxn>
              <a:cxn ang="0">
                <a:pos x="18034" y="134874"/>
              </a:cxn>
              <a:cxn ang="0">
                <a:pos x="1139" y="94333"/>
              </a:cxn>
              <a:cxn ang="0">
                <a:pos x="0" y="79120"/>
              </a:cxn>
              <a:cxn ang="0">
                <a:pos x="1240" y="62878"/>
              </a:cxn>
              <a:cxn ang="0">
                <a:pos x="19938" y="22605"/>
              </a:cxn>
              <a:cxn ang="0">
                <a:pos x="56836" y="1406"/>
              </a:cxn>
              <a:cxn ang="0">
                <a:pos x="72390" y="0"/>
              </a:cxn>
            </a:cxnLst>
            <a:rect l="0" t="0" r="r" b="b"/>
            <a:pathLst>
              <a:path w="143510" h="159385">
                <a:moveTo>
                  <a:pt x="72390" y="0"/>
                </a:moveTo>
                <a:lnTo>
                  <a:pt x="112627" y="12430"/>
                </a:lnTo>
                <a:lnTo>
                  <a:pt x="138176" y="47418"/>
                </a:lnTo>
                <a:lnTo>
                  <a:pt x="143129" y="79120"/>
                </a:lnTo>
                <a:lnTo>
                  <a:pt x="141843" y="96246"/>
                </a:lnTo>
                <a:lnTo>
                  <a:pt x="122555" y="137286"/>
                </a:lnTo>
                <a:lnTo>
                  <a:pt x="85300" y="158003"/>
                </a:lnTo>
                <a:lnTo>
                  <a:pt x="70104" y="159384"/>
                </a:lnTo>
                <a:lnTo>
                  <a:pt x="54056" y="157859"/>
                </a:lnTo>
                <a:lnTo>
                  <a:pt x="18034" y="134874"/>
                </a:lnTo>
                <a:lnTo>
                  <a:pt x="1139" y="94333"/>
                </a:lnTo>
                <a:lnTo>
                  <a:pt x="0" y="79120"/>
                </a:lnTo>
                <a:lnTo>
                  <a:pt x="1240" y="62878"/>
                </a:lnTo>
                <a:lnTo>
                  <a:pt x="19938" y="22605"/>
                </a:lnTo>
                <a:lnTo>
                  <a:pt x="56836" y="1406"/>
                </a:lnTo>
                <a:lnTo>
                  <a:pt x="72390" y="0"/>
                </a:lnTo>
                <a:close/>
              </a:path>
            </a:pathLst>
          </a:custGeom>
          <a:noFill/>
          <a:ln w="12192">
            <a:solidFill>
              <a:srgbClr val="5539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3" name="object 16"/>
          <p:cNvSpPr>
            <a:spLocks/>
          </p:cNvSpPr>
          <p:nvPr/>
        </p:nvSpPr>
        <p:spPr bwMode="auto">
          <a:xfrm>
            <a:off x="2760663" y="185738"/>
            <a:ext cx="142875" cy="158750"/>
          </a:xfrm>
          <a:custGeom>
            <a:avLst/>
            <a:gdLst/>
            <a:ahLst/>
            <a:cxnLst>
              <a:cxn ang="0">
                <a:pos x="72389" y="0"/>
              </a:cxn>
              <a:cxn ang="0">
                <a:pos x="112627" y="12430"/>
              </a:cxn>
              <a:cxn ang="0">
                <a:pos x="138175" y="47418"/>
              </a:cxn>
              <a:cxn ang="0">
                <a:pos x="143128" y="79120"/>
              </a:cxn>
              <a:cxn ang="0">
                <a:pos x="141843" y="96246"/>
              </a:cxn>
              <a:cxn ang="0">
                <a:pos x="122554" y="137286"/>
              </a:cxn>
              <a:cxn ang="0">
                <a:pos x="85300" y="158003"/>
              </a:cxn>
              <a:cxn ang="0">
                <a:pos x="70103" y="159384"/>
              </a:cxn>
              <a:cxn ang="0">
                <a:pos x="54056" y="157859"/>
              </a:cxn>
              <a:cxn ang="0">
                <a:pos x="18033" y="134874"/>
              </a:cxn>
              <a:cxn ang="0">
                <a:pos x="1139" y="94333"/>
              </a:cxn>
              <a:cxn ang="0">
                <a:pos x="0" y="79120"/>
              </a:cxn>
              <a:cxn ang="0">
                <a:pos x="1240" y="62878"/>
              </a:cxn>
              <a:cxn ang="0">
                <a:pos x="19938" y="22605"/>
              </a:cxn>
              <a:cxn ang="0">
                <a:pos x="56836" y="1406"/>
              </a:cxn>
              <a:cxn ang="0">
                <a:pos x="72389" y="0"/>
              </a:cxn>
            </a:cxnLst>
            <a:rect l="0" t="0" r="r" b="b"/>
            <a:pathLst>
              <a:path w="143510" h="159385">
                <a:moveTo>
                  <a:pt x="72389" y="0"/>
                </a:moveTo>
                <a:lnTo>
                  <a:pt x="112627" y="12430"/>
                </a:lnTo>
                <a:lnTo>
                  <a:pt x="138175" y="47418"/>
                </a:lnTo>
                <a:lnTo>
                  <a:pt x="143128" y="79120"/>
                </a:lnTo>
                <a:lnTo>
                  <a:pt x="141843" y="96246"/>
                </a:lnTo>
                <a:lnTo>
                  <a:pt x="122554" y="137286"/>
                </a:lnTo>
                <a:lnTo>
                  <a:pt x="85300" y="158003"/>
                </a:lnTo>
                <a:lnTo>
                  <a:pt x="70103" y="159384"/>
                </a:lnTo>
                <a:lnTo>
                  <a:pt x="54056" y="157859"/>
                </a:lnTo>
                <a:lnTo>
                  <a:pt x="18033" y="134874"/>
                </a:lnTo>
                <a:lnTo>
                  <a:pt x="1139" y="94333"/>
                </a:lnTo>
                <a:lnTo>
                  <a:pt x="0" y="79120"/>
                </a:lnTo>
                <a:lnTo>
                  <a:pt x="1240" y="62878"/>
                </a:lnTo>
                <a:lnTo>
                  <a:pt x="19938" y="22605"/>
                </a:lnTo>
                <a:lnTo>
                  <a:pt x="56836" y="1406"/>
                </a:lnTo>
                <a:lnTo>
                  <a:pt x="72389" y="0"/>
                </a:lnTo>
                <a:close/>
              </a:path>
            </a:pathLst>
          </a:custGeom>
          <a:noFill/>
          <a:ln w="12192">
            <a:solidFill>
              <a:srgbClr val="5539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4" name="object 17"/>
          <p:cNvSpPr>
            <a:spLocks/>
          </p:cNvSpPr>
          <p:nvPr/>
        </p:nvSpPr>
        <p:spPr bwMode="auto">
          <a:xfrm>
            <a:off x="2614613" y="176213"/>
            <a:ext cx="77787" cy="128587"/>
          </a:xfrm>
          <a:custGeom>
            <a:avLst/>
            <a:gdLst/>
            <a:ahLst/>
            <a:cxnLst>
              <a:cxn ang="0">
                <a:pos x="38607" y="0"/>
              </a:cxn>
              <a:cxn ang="0">
                <a:pos x="0" y="128904"/>
              </a:cxn>
              <a:cxn ang="0">
                <a:pos x="78612" y="128904"/>
              </a:cxn>
              <a:cxn ang="0">
                <a:pos x="44704" y="0"/>
              </a:cxn>
              <a:cxn ang="0">
                <a:pos x="38607" y="0"/>
              </a:cxn>
            </a:cxnLst>
            <a:rect l="0" t="0" r="r" b="b"/>
            <a:pathLst>
              <a:path w="78739" h="128904">
                <a:moveTo>
                  <a:pt x="38607" y="0"/>
                </a:moveTo>
                <a:lnTo>
                  <a:pt x="0" y="128904"/>
                </a:lnTo>
                <a:lnTo>
                  <a:pt x="78612" y="128904"/>
                </a:lnTo>
                <a:lnTo>
                  <a:pt x="44704" y="0"/>
                </a:lnTo>
                <a:lnTo>
                  <a:pt x="38607" y="0"/>
                </a:lnTo>
                <a:close/>
              </a:path>
            </a:pathLst>
          </a:custGeom>
          <a:noFill/>
          <a:ln w="12192">
            <a:solidFill>
              <a:srgbClr val="5539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5" name="object 18"/>
          <p:cNvSpPr>
            <a:spLocks/>
          </p:cNvSpPr>
          <p:nvPr/>
        </p:nvSpPr>
        <p:spPr bwMode="auto">
          <a:xfrm>
            <a:off x="2562225" y="136525"/>
            <a:ext cx="190500" cy="246063"/>
          </a:xfrm>
          <a:custGeom>
            <a:avLst/>
            <a:gdLst/>
            <a:ahLst/>
            <a:cxnLst>
              <a:cxn ang="0">
                <a:pos x="67944" y="0"/>
              </a:cxn>
              <a:cxn ang="0">
                <a:pos x="126110" y="0"/>
              </a:cxn>
              <a:cxn ang="0">
                <a:pos x="173354" y="168275"/>
              </a:cxn>
              <a:cxn ang="0">
                <a:pos x="188721" y="168275"/>
              </a:cxn>
              <a:cxn ang="0">
                <a:pos x="188721" y="247014"/>
              </a:cxn>
              <a:cxn ang="0">
                <a:pos x="157987" y="247014"/>
              </a:cxn>
              <a:cxn ang="0">
                <a:pos x="153542" y="205104"/>
              </a:cxn>
              <a:cxn ang="0">
                <a:pos x="35178" y="205104"/>
              </a:cxn>
              <a:cxn ang="0">
                <a:pos x="30733" y="247014"/>
              </a:cxn>
              <a:cxn ang="0">
                <a:pos x="0" y="247014"/>
              </a:cxn>
              <a:cxn ang="0">
                <a:pos x="0" y="168275"/>
              </a:cxn>
              <a:cxn ang="0">
                <a:pos x="15366" y="168275"/>
              </a:cxn>
              <a:cxn ang="0">
                <a:pos x="67944" y="0"/>
              </a:cxn>
            </a:cxnLst>
            <a:rect l="0" t="0" r="r" b="b"/>
            <a:pathLst>
              <a:path w="189230" h="247015">
                <a:moveTo>
                  <a:pt x="67944" y="0"/>
                </a:moveTo>
                <a:lnTo>
                  <a:pt x="126110" y="0"/>
                </a:lnTo>
                <a:lnTo>
                  <a:pt x="173354" y="168275"/>
                </a:lnTo>
                <a:lnTo>
                  <a:pt x="188721" y="168275"/>
                </a:lnTo>
                <a:lnTo>
                  <a:pt x="188721" y="247014"/>
                </a:lnTo>
                <a:lnTo>
                  <a:pt x="157987" y="247014"/>
                </a:lnTo>
                <a:lnTo>
                  <a:pt x="153542" y="205104"/>
                </a:lnTo>
                <a:lnTo>
                  <a:pt x="35178" y="205104"/>
                </a:lnTo>
                <a:lnTo>
                  <a:pt x="30733" y="247014"/>
                </a:lnTo>
                <a:lnTo>
                  <a:pt x="0" y="247014"/>
                </a:lnTo>
                <a:lnTo>
                  <a:pt x="0" y="168275"/>
                </a:lnTo>
                <a:lnTo>
                  <a:pt x="15366" y="168275"/>
                </a:lnTo>
                <a:lnTo>
                  <a:pt x="67944" y="0"/>
                </a:lnTo>
                <a:close/>
              </a:path>
            </a:pathLst>
          </a:custGeom>
          <a:noFill/>
          <a:ln w="12192">
            <a:solidFill>
              <a:srgbClr val="5539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6" name="object 19"/>
          <p:cNvSpPr>
            <a:spLocks noChangeArrowheads="1"/>
          </p:cNvSpPr>
          <p:nvPr/>
        </p:nvSpPr>
        <p:spPr bwMode="auto">
          <a:xfrm>
            <a:off x="3654425" y="117475"/>
            <a:ext cx="2625725" cy="279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7" name="object 21"/>
          <p:cNvSpPr>
            <a:spLocks noChangeArrowheads="1"/>
          </p:cNvSpPr>
          <p:nvPr/>
        </p:nvSpPr>
        <p:spPr bwMode="auto">
          <a:xfrm>
            <a:off x="747713" y="512763"/>
            <a:ext cx="317500" cy="3238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8" name="object 24"/>
          <p:cNvSpPr>
            <a:spLocks noChangeArrowheads="1"/>
          </p:cNvSpPr>
          <p:nvPr/>
        </p:nvSpPr>
        <p:spPr bwMode="auto">
          <a:xfrm>
            <a:off x="996156" y="603250"/>
            <a:ext cx="1993900" cy="276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60" name="object 36"/>
          <p:cNvSpPr>
            <a:spLocks/>
          </p:cNvSpPr>
          <p:nvPr/>
        </p:nvSpPr>
        <p:spPr bwMode="auto">
          <a:xfrm>
            <a:off x="2166938" y="2364741"/>
            <a:ext cx="1886346" cy="635691"/>
          </a:xfrm>
          <a:custGeom>
            <a:avLst/>
            <a:gdLst/>
            <a:ahLst/>
            <a:cxnLst>
              <a:cxn ang="0">
                <a:pos x="1797685" y="0"/>
              </a:cxn>
              <a:cxn ang="0">
                <a:pos x="1797685" y="171577"/>
              </a:cxn>
              <a:cxn ang="0">
                <a:pos x="0" y="171577"/>
              </a:cxn>
              <a:cxn ang="0">
                <a:pos x="0" y="1201039"/>
              </a:cxn>
              <a:cxn ang="0">
                <a:pos x="1797685" y="1201039"/>
              </a:cxn>
              <a:cxn ang="0">
                <a:pos x="1797685" y="1372616"/>
              </a:cxn>
              <a:cxn ang="0">
                <a:pos x="2483993" y="686308"/>
              </a:cxn>
              <a:cxn ang="0">
                <a:pos x="1797685" y="0"/>
              </a:cxn>
            </a:cxnLst>
            <a:rect l="0" t="0" r="r" b="b"/>
            <a:pathLst>
              <a:path w="2484120" h="1372870">
                <a:moveTo>
                  <a:pt x="1797685" y="0"/>
                </a:moveTo>
                <a:lnTo>
                  <a:pt x="1797685" y="171577"/>
                </a:lnTo>
                <a:lnTo>
                  <a:pt x="0" y="171577"/>
                </a:lnTo>
                <a:lnTo>
                  <a:pt x="0" y="1201039"/>
                </a:lnTo>
                <a:lnTo>
                  <a:pt x="1797685" y="1201039"/>
                </a:lnTo>
                <a:lnTo>
                  <a:pt x="1797685" y="1372616"/>
                </a:lnTo>
                <a:lnTo>
                  <a:pt x="2483993" y="686308"/>
                </a:lnTo>
                <a:lnTo>
                  <a:pt x="1797685" y="0"/>
                </a:lnTo>
                <a:close/>
              </a:path>
            </a:pathLst>
          </a:custGeom>
          <a:solidFill>
            <a:srgbClr val="F6C682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62" name="object 39"/>
          <p:cNvSpPr>
            <a:spLocks noChangeArrowheads="1"/>
          </p:cNvSpPr>
          <p:nvPr/>
        </p:nvSpPr>
        <p:spPr bwMode="auto">
          <a:xfrm>
            <a:off x="228600" y="1441178"/>
            <a:ext cx="1898650" cy="208148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8600" y="1509058"/>
            <a:ext cx="1674813" cy="1711366"/>
          </a:xfrm>
          <a:prstGeom prst="rect">
            <a:avLst/>
          </a:prstGeom>
        </p:spPr>
        <p:txBody>
          <a:bodyPr wrap="square" lIns="0" tIns="33655" rIns="0" bIns="0">
            <a:spAutoFit/>
          </a:bodyPr>
          <a:lstStyle/>
          <a:p>
            <a:pPr algn="ctr"/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u="sng" dirty="0"/>
              <a:t>Налоговые </a:t>
            </a:r>
            <a:r>
              <a:rPr lang="ru-RU" sz="1000" b="1" u="sng" dirty="0" smtClean="0"/>
              <a:t>доходы -</a:t>
            </a:r>
            <a:endParaRPr lang="ru-RU" sz="1000" dirty="0"/>
          </a:p>
          <a:p>
            <a:pPr algn="ctr"/>
            <a:r>
              <a:rPr lang="ru-RU" sz="900" dirty="0"/>
              <a:t>доходы от предусмотренных законодательством </a:t>
            </a:r>
            <a:r>
              <a:rPr lang="ru-RU" sz="900" dirty="0" smtClean="0"/>
              <a:t>РФ о </a:t>
            </a:r>
            <a:r>
              <a:rPr lang="ru-RU" sz="900" dirty="0"/>
              <a:t>налогах и сборах федеральных налогов и сборов, в том числе от налогов, предусмотренных специальными налоговыми режимами, региональных налогов, местных налогов и сборов, а также пеней и штрафов по ним</a:t>
            </a:r>
          </a:p>
        </p:txBody>
      </p:sp>
      <p:sp>
        <p:nvSpPr>
          <p:cNvPr id="22564" name="object 41"/>
          <p:cNvSpPr>
            <a:spLocks/>
          </p:cNvSpPr>
          <p:nvPr/>
        </p:nvSpPr>
        <p:spPr bwMode="auto">
          <a:xfrm>
            <a:off x="2199877" y="4469012"/>
            <a:ext cx="1853407" cy="655638"/>
          </a:xfrm>
          <a:custGeom>
            <a:avLst/>
            <a:gdLst/>
            <a:ahLst/>
            <a:cxnLst>
              <a:cxn ang="0">
                <a:pos x="1797685" y="0"/>
              </a:cxn>
              <a:cxn ang="0">
                <a:pos x="1797685" y="171576"/>
              </a:cxn>
              <a:cxn ang="0">
                <a:pos x="0" y="171576"/>
              </a:cxn>
              <a:cxn ang="0">
                <a:pos x="0" y="1201166"/>
              </a:cxn>
              <a:cxn ang="0">
                <a:pos x="1797685" y="1201166"/>
              </a:cxn>
              <a:cxn ang="0">
                <a:pos x="1797685" y="1372743"/>
              </a:cxn>
              <a:cxn ang="0">
                <a:pos x="2483993" y="686435"/>
              </a:cxn>
              <a:cxn ang="0">
                <a:pos x="1797685" y="0"/>
              </a:cxn>
            </a:cxnLst>
            <a:rect l="0" t="0" r="r" b="b"/>
            <a:pathLst>
              <a:path w="2484120" h="1372870">
                <a:moveTo>
                  <a:pt x="1797685" y="0"/>
                </a:moveTo>
                <a:lnTo>
                  <a:pt x="1797685" y="171576"/>
                </a:lnTo>
                <a:lnTo>
                  <a:pt x="0" y="171576"/>
                </a:lnTo>
                <a:lnTo>
                  <a:pt x="0" y="1201166"/>
                </a:lnTo>
                <a:lnTo>
                  <a:pt x="1797685" y="1201166"/>
                </a:lnTo>
                <a:lnTo>
                  <a:pt x="1797685" y="1372743"/>
                </a:lnTo>
                <a:lnTo>
                  <a:pt x="2483993" y="686435"/>
                </a:lnTo>
                <a:lnTo>
                  <a:pt x="1797685" y="0"/>
                </a:lnTo>
                <a:close/>
              </a:path>
            </a:pathLst>
          </a:custGeom>
          <a:solidFill>
            <a:srgbClr val="F6C682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66" name="object 44"/>
          <p:cNvSpPr>
            <a:spLocks noChangeArrowheads="1"/>
          </p:cNvSpPr>
          <p:nvPr/>
        </p:nvSpPr>
        <p:spPr bwMode="auto">
          <a:xfrm>
            <a:off x="228600" y="3607650"/>
            <a:ext cx="1938338" cy="24892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2777" y="3783413"/>
            <a:ext cx="1778000" cy="2026837"/>
          </a:xfrm>
          <a:prstGeom prst="rect">
            <a:avLst/>
          </a:prstGeom>
        </p:spPr>
        <p:txBody>
          <a:bodyPr wrap="square" lIns="0" tIns="33655" rIns="0" bIns="0">
            <a:spAutoFit/>
          </a:bodyPr>
          <a:lstStyle/>
          <a:p>
            <a:pPr marL="103188" indent="95250" algn="ctr">
              <a:spcBef>
                <a:spcPts val="263"/>
              </a:spcBef>
            </a:pPr>
            <a:r>
              <a:rPr lang="ru-RU" sz="1000" b="1" u="sng" dirty="0" smtClean="0"/>
              <a:t>Неналоговые доходы - </a:t>
            </a:r>
          </a:p>
          <a:p>
            <a:pPr marL="103188" indent="95250" algn="ctr">
              <a:spcBef>
                <a:spcPts val="263"/>
              </a:spcBef>
            </a:pPr>
            <a:r>
              <a:rPr lang="ru-RU" sz="900" dirty="0" smtClean="0"/>
              <a:t>доходы от использования имущества, находящегося в муниципальной собственности, доходы от продажи имущества, доходы от платных услуг, оказываемых </a:t>
            </a:r>
            <a:r>
              <a:rPr lang="ru-RU" sz="900" dirty="0"/>
              <a:t>казенными </a:t>
            </a:r>
            <a:r>
              <a:rPr lang="ru-RU" sz="900" dirty="0" smtClean="0"/>
              <a:t>учреждениями, средства</a:t>
            </a:r>
            <a:r>
              <a:rPr lang="ru-RU" sz="900" dirty="0"/>
              <a:t>, полученные в результате применения мер гражданско-правовой, административной и уголовной ответственности, в том числе штрафы</a:t>
            </a:r>
          </a:p>
        </p:txBody>
      </p:sp>
      <p:sp>
        <p:nvSpPr>
          <p:cNvPr id="22568" name="object 46"/>
          <p:cNvSpPr>
            <a:spLocks/>
          </p:cNvSpPr>
          <p:nvPr/>
        </p:nvSpPr>
        <p:spPr bwMode="auto">
          <a:xfrm>
            <a:off x="2199877" y="6332538"/>
            <a:ext cx="1853407" cy="677862"/>
          </a:xfrm>
          <a:custGeom>
            <a:avLst/>
            <a:gdLst/>
            <a:ahLst/>
            <a:cxnLst>
              <a:cxn ang="0">
                <a:pos x="1797685" y="0"/>
              </a:cxn>
              <a:cxn ang="0">
                <a:pos x="1797685" y="171576"/>
              </a:cxn>
              <a:cxn ang="0">
                <a:pos x="0" y="171576"/>
              </a:cxn>
              <a:cxn ang="0">
                <a:pos x="0" y="1201115"/>
              </a:cxn>
              <a:cxn ang="0">
                <a:pos x="1797685" y="1201115"/>
              </a:cxn>
              <a:cxn ang="0">
                <a:pos x="1797685" y="1372692"/>
              </a:cxn>
              <a:cxn ang="0">
                <a:pos x="2483993" y="686371"/>
              </a:cxn>
              <a:cxn ang="0">
                <a:pos x="1797685" y="0"/>
              </a:cxn>
            </a:cxnLst>
            <a:rect l="0" t="0" r="r" b="b"/>
            <a:pathLst>
              <a:path w="2484120" h="1372870">
                <a:moveTo>
                  <a:pt x="1797685" y="0"/>
                </a:moveTo>
                <a:lnTo>
                  <a:pt x="1797685" y="171576"/>
                </a:lnTo>
                <a:lnTo>
                  <a:pt x="0" y="171576"/>
                </a:lnTo>
                <a:lnTo>
                  <a:pt x="0" y="1201115"/>
                </a:lnTo>
                <a:lnTo>
                  <a:pt x="1797685" y="1201115"/>
                </a:lnTo>
                <a:lnTo>
                  <a:pt x="1797685" y="1372692"/>
                </a:lnTo>
                <a:lnTo>
                  <a:pt x="2483993" y="686371"/>
                </a:lnTo>
                <a:lnTo>
                  <a:pt x="1797685" y="0"/>
                </a:lnTo>
                <a:close/>
              </a:path>
            </a:pathLst>
          </a:custGeom>
          <a:solidFill>
            <a:srgbClr val="F6C682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70" name="object 49"/>
          <p:cNvSpPr>
            <a:spLocks noChangeArrowheads="1"/>
          </p:cNvSpPr>
          <p:nvPr/>
        </p:nvSpPr>
        <p:spPr bwMode="auto">
          <a:xfrm>
            <a:off x="223838" y="6121510"/>
            <a:ext cx="1943100" cy="195569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5742" y="6766725"/>
            <a:ext cx="1436688" cy="739304"/>
          </a:xfrm>
          <a:prstGeom prst="rect">
            <a:avLst/>
          </a:prstGeom>
        </p:spPr>
        <p:txBody>
          <a:bodyPr lIns="0" tIns="31114" rIns="0" bIns="0">
            <a:spAutoFit/>
          </a:bodyPr>
          <a:lstStyle/>
          <a:p>
            <a:pPr marL="117475" indent="42863" algn="ctr">
              <a:spcBef>
                <a:spcPts val="250"/>
              </a:spcBef>
            </a:pPr>
            <a:r>
              <a:rPr lang="ru-RU" sz="1000" b="1" u="sng" dirty="0" smtClean="0"/>
              <a:t>Безвозмездные -</a:t>
            </a:r>
            <a:r>
              <a:rPr lang="ru-RU" sz="900" dirty="0" smtClean="0"/>
              <a:t> дотации, субсидии, субвенции и иные межбюджетные трансферты</a:t>
            </a:r>
            <a:endParaRPr lang="ru-RU" sz="900" dirty="0"/>
          </a:p>
        </p:txBody>
      </p:sp>
      <p:sp>
        <p:nvSpPr>
          <p:cNvPr id="22572" name="object 51"/>
          <p:cNvSpPr>
            <a:spLocks noChangeArrowheads="1"/>
          </p:cNvSpPr>
          <p:nvPr/>
        </p:nvSpPr>
        <p:spPr bwMode="auto">
          <a:xfrm>
            <a:off x="4122738" y="1743334"/>
            <a:ext cx="1524000" cy="47212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73" name="object 52"/>
          <p:cNvSpPr>
            <a:spLocks noChangeArrowheads="1"/>
          </p:cNvSpPr>
          <p:nvPr/>
        </p:nvSpPr>
        <p:spPr bwMode="auto">
          <a:xfrm>
            <a:off x="4164013" y="4264025"/>
            <a:ext cx="1347787" cy="515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74" name="object 53"/>
          <p:cNvSpPr>
            <a:spLocks/>
          </p:cNvSpPr>
          <p:nvPr/>
        </p:nvSpPr>
        <p:spPr bwMode="auto">
          <a:xfrm>
            <a:off x="4140200" y="2182813"/>
            <a:ext cx="1330325" cy="5132387"/>
          </a:xfrm>
          <a:custGeom>
            <a:avLst/>
            <a:gdLst/>
            <a:ahLst/>
            <a:cxnLst>
              <a:cxn ang="0">
                <a:pos x="584716" y="16900"/>
              </a:cxn>
              <a:cxn ang="0">
                <a:pos x="469649" y="102569"/>
              </a:cxn>
              <a:cxn ang="0">
                <a:pos x="362860" y="254754"/>
              </a:cxn>
              <a:cxn ang="0">
                <a:pos x="297194" y="389904"/>
              </a:cxn>
              <a:cxn ang="0">
                <a:pos x="251243" y="507565"/>
              </a:cxn>
              <a:cxn ang="0">
                <a:pos x="208379" y="638279"/>
              </a:cxn>
              <a:cxn ang="0">
                <a:pos x="168837" y="781222"/>
              </a:cxn>
              <a:cxn ang="0">
                <a:pos x="132853" y="935568"/>
              </a:cxn>
              <a:cxn ang="0">
                <a:pos x="100661" y="1100492"/>
              </a:cxn>
              <a:cxn ang="0">
                <a:pos x="72497" y="1275169"/>
              </a:cxn>
              <a:cxn ang="0">
                <a:pos x="48594" y="1458774"/>
              </a:cxn>
              <a:cxn ang="0">
                <a:pos x="29189" y="1650482"/>
              </a:cxn>
              <a:cxn ang="0">
                <a:pos x="14515" y="1849468"/>
              </a:cxn>
              <a:cxn ang="0">
                <a:pos x="4809" y="2054906"/>
              </a:cxn>
              <a:cxn ang="0">
                <a:pos x="304" y="2265971"/>
              </a:cxn>
              <a:cxn ang="0">
                <a:pos x="1213" y="2479825"/>
              </a:cxn>
              <a:cxn ang="0">
                <a:pos x="7478" y="2689103"/>
              </a:cxn>
              <a:cxn ang="0">
                <a:pos x="18866" y="2892479"/>
              </a:cxn>
              <a:cxn ang="0">
                <a:pos x="35143" y="3089129"/>
              </a:cxn>
              <a:cxn ang="0">
                <a:pos x="56074" y="3278226"/>
              </a:cxn>
              <a:cxn ang="0">
                <a:pos x="81423" y="3458947"/>
              </a:cxn>
              <a:cxn ang="0">
                <a:pos x="110956" y="3630465"/>
              </a:cxn>
              <a:cxn ang="0">
                <a:pos x="144438" y="3791955"/>
              </a:cxn>
              <a:cxn ang="0">
                <a:pos x="181634" y="3942592"/>
              </a:cxn>
              <a:cxn ang="0">
                <a:pos x="222309" y="4081552"/>
              </a:cxn>
              <a:cxn ang="0">
                <a:pos x="266229" y="4208008"/>
              </a:cxn>
              <a:cxn ang="0">
                <a:pos x="313157" y="4321136"/>
              </a:cxn>
              <a:cxn ang="0">
                <a:pos x="397421" y="4477823"/>
              </a:cxn>
              <a:cxn ang="0">
                <a:pos x="507178" y="4608572"/>
              </a:cxn>
              <a:cxn ang="0">
                <a:pos x="624588" y="4670604"/>
              </a:cxn>
              <a:cxn ang="0">
                <a:pos x="725631" y="4665317"/>
              </a:cxn>
              <a:cxn ang="0">
                <a:pos x="841895" y="4591374"/>
              </a:cxn>
              <a:cxn ang="0">
                <a:pos x="950194" y="4449814"/>
              </a:cxn>
              <a:cxn ang="0">
                <a:pos x="1033003" y="4284958"/>
              </a:cxn>
              <a:cxn ang="0">
                <a:pos x="1078954" y="4167296"/>
              </a:cxn>
              <a:cxn ang="0">
                <a:pos x="1121818" y="4036580"/>
              </a:cxn>
              <a:cxn ang="0">
                <a:pos x="1161360" y="3893636"/>
              </a:cxn>
              <a:cxn ang="0">
                <a:pos x="1197344" y="3739290"/>
              </a:cxn>
              <a:cxn ang="0">
                <a:pos x="1229536" y="3574365"/>
              </a:cxn>
              <a:cxn ang="0">
                <a:pos x="1257700" y="3399688"/>
              </a:cxn>
              <a:cxn ang="0">
                <a:pos x="1281603" y="3216084"/>
              </a:cxn>
              <a:cxn ang="0">
                <a:pos x="1301008" y="3024377"/>
              </a:cxn>
              <a:cxn ang="0">
                <a:pos x="1315682" y="2825394"/>
              </a:cxn>
              <a:cxn ang="0">
                <a:pos x="1325388" y="2619958"/>
              </a:cxn>
              <a:cxn ang="0">
                <a:pos x="1329893" y="2408896"/>
              </a:cxn>
              <a:cxn ang="0">
                <a:pos x="1328984" y="2195042"/>
              </a:cxn>
              <a:cxn ang="0">
                <a:pos x="1322719" y="1985760"/>
              </a:cxn>
              <a:cxn ang="0">
                <a:pos x="1311331" y="1782382"/>
              </a:cxn>
              <a:cxn ang="0">
                <a:pos x="1295054" y="1585730"/>
              </a:cxn>
              <a:cxn ang="0">
                <a:pos x="1274123" y="1396632"/>
              </a:cxn>
              <a:cxn ang="0">
                <a:pos x="1248774" y="1215911"/>
              </a:cxn>
              <a:cxn ang="0">
                <a:pos x="1219241" y="1044393"/>
              </a:cxn>
              <a:cxn ang="0">
                <a:pos x="1185759" y="882903"/>
              </a:cxn>
              <a:cxn ang="0">
                <a:pos x="1148563" y="732267"/>
              </a:cxn>
              <a:cxn ang="0">
                <a:pos x="1107888" y="593308"/>
              </a:cxn>
              <a:cxn ang="0">
                <a:pos x="1063968" y="466853"/>
              </a:cxn>
              <a:cxn ang="0">
                <a:pos x="1017040" y="353727"/>
              </a:cxn>
              <a:cxn ang="0">
                <a:pos x="932776" y="197042"/>
              </a:cxn>
              <a:cxn ang="0">
                <a:pos x="823019" y="66296"/>
              </a:cxn>
              <a:cxn ang="0">
                <a:pos x="705610" y="4265"/>
              </a:cxn>
            </a:cxnLst>
            <a:rect l="0" t="0" r="r" b="b"/>
            <a:pathLst>
              <a:path w="1330325" h="4674870">
                <a:moveTo>
                  <a:pt x="665099" y="0"/>
                </a:moveTo>
                <a:lnTo>
                  <a:pt x="624587" y="4265"/>
                </a:lnTo>
                <a:lnTo>
                  <a:pt x="584716" y="16900"/>
                </a:lnTo>
                <a:lnTo>
                  <a:pt x="545557" y="37658"/>
                </a:lnTo>
                <a:lnTo>
                  <a:pt x="507178" y="66296"/>
                </a:lnTo>
                <a:lnTo>
                  <a:pt x="469649" y="102569"/>
                </a:lnTo>
                <a:lnTo>
                  <a:pt x="433040" y="146232"/>
                </a:lnTo>
                <a:lnTo>
                  <a:pt x="397421" y="197042"/>
                </a:lnTo>
                <a:lnTo>
                  <a:pt x="362860" y="254754"/>
                </a:lnTo>
                <a:lnTo>
                  <a:pt x="329428" y="319122"/>
                </a:lnTo>
                <a:lnTo>
                  <a:pt x="313157" y="353727"/>
                </a:lnTo>
                <a:lnTo>
                  <a:pt x="297194" y="389904"/>
                </a:lnTo>
                <a:lnTo>
                  <a:pt x="281549" y="427623"/>
                </a:lnTo>
                <a:lnTo>
                  <a:pt x="266229" y="466853"/>
                </a:lnTo>
                <a:lnTo>
                  <a:pt x="251243" y="507565"/>
                </a:lnTo>
                <a:lnTo>
                  <a:pt x="236600" y="549727"/>
                </a:lnTo>
                <a:lnTo>
                  <a:pt x="222309" y="593308"/>
                </a:lnTo>
                <a:lnTo>
                  <a:pt x="208379" y="638279"/>
                </a:lnTo>
                <a:lnTo>
                  <a:pt x="194817" y="684609"/>
                </a:lnTo>
                <a:lnTo>
                  <a:pt x="181634" y="732267"/>
                </a:lnTo>
                <a:lnTo>
                  <a:pt x="168837" y="781222"/>
                </a:lnTo>
                <a:lnTo>
                  <a:pt x="156436" y="831444"/>
                </a:lnTo>
                <a:lnTo>
                  <a:pt x="144438" y="882903"/>
                </a:lnTo>
                <a:lnTo>
                  <a:pt x="132853" y="935568"/>
                </a:lnTo>
                <a:lnTo>
                  <a:pt x="121689" y="989408"/>
                </a:lnTo>
                <a:lnTo>
                  <a:pt x="110956" y="1044393"/>
                </a:lnTo>
                <a:lnTo>
                  <a:pt x="100661" y="1100492"/>
                </a:lnTo>
                <a:lnTo>
                  <a:pt x="90814" y="1157675"/>
                </a:lnTo>
                <a:lnTo>
                  <a:pt x="81423" y="1215911"/>
                </a:lnTo>
                <a:lnTo>
                  <a:pt x="72497" y="1275169"/>
                </a:lnTo>
                <a:lnTo>
                  <a:pt x="64044" y="1335420"/>
                </a:lnTo>
                <a:lnTo>
                  <a:pt x="56074" y="1396632"/>
                </a:lnTo>
                <a:lnTo>
                  <a:pt x="48594" y="1458774"/>
                </a:lnTo>
                <a:lnTo>
                  <a:pt x="41614" y="1521818"/>
                </a:lnTo>
                <a:lnTo>
                  <a:pt x="35143" y="1585730"/>
                </a:lnTo>
                <a:lnTo>
                  <a:pt x="29189" y="1650482"/>
                </a:lnTo>
                <a:lnTo>
                  <a:pt x="23760" y="1716043"/>
                </a:lnTo>
                <a:lnTo>
                  <a:pt x="18866" y="1782382"/>
                </a:lnTo>
                <a:lnTo>
                  <a:pt x="14515" y="1849468"/>
                </a:lnTo>
                <a:lnTo>
                  <a:pt x="10716" y="1917271"/>
                </a:lnTo>
                <a:lnTo>
                  <a:pt x="7478" y="1985760"/>
                </a:lnTo>
                <a:lnTo>
                  <a:pt x="4809" y="2054906"/>
                </a:lnTo>
                <a:lnTo>
                  <a:pt x="2718" y="2124677"/>
                </a:lnTo>
                <a:lnTo>
                  <a:pt x="1213" y="2195042"/>
                </a:lnTo>
                <a:lnTo>
                  <a:pt x="304" y="2265971"/>
                </a:lnTo>
                <a:lnTo>
                  <a:pt x="0" y="2337435"/>
                </a:lnTo>
                <a:lnTo>
                  <a:pt x="304" y="2408896"/>
                </a:lnTo>
                <a:lnTo>
                  <a:pt x="1213" y="2479825"/>
                </a:lnTo>
                <a:lnTo>
                  <a:pt x="2718" y="2550189"/>
                </a:lnTo>
                <a:lnTo>
                  <a:pt x="4809" y="2619958"/>
                </a:lnTo>
                <a:lnTo>
                  <a:pt x="7478" y="2689103"/>
                </a:lnTo>
                <a:lnTo>
                  <a:pt x="10716" y="2757591"/>
                </a:lnTo>
                <a:lnTo>
                  <a:pt x="14515" y="2825394"/>
                </a:lnTo>
                <a:lnTo>
                  <a:pt x="18866" y="2892479"/>
                </a:lnTo>
                <a:lnTo>
                  <a:pt x="23760" y="2958817"/>
                </a:lnTo>
                <a:lnTo>
                  <a:pt x="29189" y="3024377"/>
                </a:lnTo>
                <a:lnTo>
                  <a:pt x="35143" y="3089129"/>
                </a:lnTo>
                <a:lnTo>
                  <a:pt x="41614" y="3153041"/>
                </a:lnTo>
                <a:lnTo>
                  <a:pt x="48594" y="3216084"/>
                </a:lnTo>
                <a:lnTo>
                  <a:pt x="56074" y="3278226"/>
                </a:lnTo>
                <a:lnTo>
                  <a:pt x="64044" y="3339438"/>
                </a:lnTo>
                <a:lnTo>
                  <a:pt x="72497" y="3399688"/>
                </a:lnTo>
                <a:lnTo>
                  <a:pt x="81423" y="3458947"/>
                </a:lnTo>
                <a:lnTo>
                  <a:pt x="90814" y="3517183"/>
                </a:lnTo>
                <a:lnTo>
                  <a:pt x="100661" y="3574366"/>
                </a:lnTo>
                <a:lnTo>
                  <a:pt x="110956" y="3630465"/>
                </a:lnTo>
                <a:lnTo>
                  <a:pt x="121690" y="3685450"/>
                </a:lnTo>
                <a:lnTo>
                  <a:pt x="132853" y="3739290"/>
                </a:lnTo>
                <a:lnTo>
                  <a:pt x="144438" y="3791955"/>
                </a:lnTo>
                <a:lnTo>
                  <a:pt x="156436" y="3843414"/>
                </a:lnTo>
                <a:lnTo>
                  <a:pt x="168837" y="3893637"/>
                </a:lnTo>
                <a:lnTo>
                  <a:pt x="181634" y="3942592"/>
                </a:lnTo>
                <a:lnTo>
                  <a:pt x="194818" y="3990251"/>
                </a:lnTo>
                <a:lnTo>
                  <a:pt x="208379" y="4036581"/>
                </a:lnTo>
                <a:lnTo>
                  <a:pt x="222309" y="4081552"/>
                </a:lnTo>
                <a:lnTo>
                  <a:pt x="236600" y="4125134"/>
                </a:lnTo>
                <a:lnTo>
                  <a:pt x="251243" y="4167296"/>
                </a:lnTo>
                <a:lnTo>
                  <a:pt x="266229" y="4208008"/>
                </a:lnTo>
                <a:lnTo>
                  <a:pt x="281549" y="4247239"/>
                </a:lnTo>
                <a:lnTo>
                  <a:pt x="297195" y="4284959"/>
                </a:lnTo>
                <a:lnTo>
                  <a:pt x="313157" y="4321136"/>
                </a:lnTo>
                <a:lnTo>
                  <a:pt x="329428" y="4355741"/>
                </a:lnTo>
                <a:lnTo>
                  <a:pt x="362860" y="4420111"/>
                </a:lnTo>
                <a:lnTo>
                  <a:pt x="397421" y="4477823"/>
                </a:lnTo>
                <a:lnTo>
                  <a:pt x="433041" y="4528634"/>
                </a:lnTo>
                <a:lnTo>
                  <a:pt x="469650" y="4572298"/>
                </a:lnTo>
                <a:lnTo>
                  <a:pt x="507178" y="4608572"/>
                </a:lnTo>
                <a:lnTo>
                  <a:pt x="545557" y="4637210"/>
                </a:lnTo>
                <a:lnTo>
                  <a:pt x="584717" y="4657969"/>
                </a:lnTo>
                <a:lnTo>
                  <a:pt x="624588" y="4670604"/>
                </a:lnTo>
                <a:lnTo>
                  <a:pt x="665099" y="4674870"/>
                </a:lnTo>
                <a:lnTo>
                  <a:pt x="685431" y="4673798"/>
                </a:lnTo>
                <a:lnTo>
                  <a:pt x="725631" y="4665317"/>
                </a:lnTo>
                <a:lnTo>
                  <a:pt x="765154" y="4648590"/>
                </a:lnTo>
                <a:lnTo>
                  <a:pt x="803932" y="4623860"/>
                </a:lnTo>
                <a:lnTo>
                  <a:pt x="841895" y="4591374"/>
                </a:lnTo>
                <a:lnTo>
                  <a:pt x="878972" y="4551374"/>
                </a:lnTo>
                <a:lnTo>
                  <a:pt x="915095" y="4504106"/>
                </a:lnTo>
                <a:lnTo>
                  <a:pt x="950194" y="4449814"/>
                </a:lnTo>
                <a:lnTo>
                  <a:pt x="984199" y="4388742"/>
                </a:lnTo>
                <a:lnTo>
                  <a:pt x="1017040" y="4321136"/>
                </a:lnTo>
                <a:lnTo>
                  <a:pt x="1033003" y="4284958"/>
                </a:lnTo>
                <a:lnTo>
                  <a:pt x="1048649" y="4247239"/>
                </a:lnTo>
                <a:lnTo>
                  <a:pt x="1063969" y="4208008"/>
                </a:lnTo>
                <a:lnTo>
                  <a:pt x="1078954" y="4167296"/>
                </a:lnTo>
                <a:lnTo>
                  <a:pt x="1093597" y="4125133"/>
                </a:lnTo>
                <a:lnTo>
                  <a:pt x="1107888" y="4081551"/>
                </a:lnTo>
                <a:lnTo>
                  <a:pt x="1121818" y="4036580"/>
                </a:lnTo>
                <a:lnTo>
                  <a:pt x="1135380" y="3990250"/>
                </a:lnTo>
                <a:lnTo>
                  <a:pt x="1148563" y="3942592"/>
                </a:lnTo>
                <a:lnTo>
                  <a:pt x="1161360" y="3893636"/>
                </a:lnTo>
                <a:lnTo>
                  <a:pt x="1173761" y="3843414"/>
                </a:lnTo>
                <a:lnTo>
                  <a:pt x="1185759" y="3791954"/>
                </a:lnTo>
                <a:lnTo>
                  <a:pt x="1197344" y="3739290"/>
                </a:lnTo>
                <a:lnTo>
                  <a:pt x="1208508" y="3685449"/>
                </a:lnTo>
                <a:lnTo>
                  <a:pt x="1219241" y="3630464"/>
                </a:lnTo>
                <a:lnTo>
                  <a:pt x="1229536" y="3574365"/>
                </a:lnTo>
                <a:lnTo>
                  <a:pt x="1239383" y="3517182"/>
                </a:lnTo>
                <a:lnTo>
                  <a:pt x="1248774" y="3458946"/>
                </a:lnTo>
                <a:lnTo>
                  <a:pt x="1257700" y="3399688"/>
                </a:lnTo>
                <a:lnTo>
                  <a:pt x="1266153" y="3339438"/>
                </a:lnTo>
                <a:lnTo>
                  <a:pt x="1274124" y="3278226"/>
                </a:lnTo>
                <a:lnTo>
                  <a:pt x="1281603" y="3216084"/>
                </a:lnTo>
                <a:lnTo>
                  <a:pt x="1288583" y="3153041"/>
                </a:lnTo>
                <a:lnTo>
                  <a:pt x="1295054" y="3089129"/>
                </a:lnTo>
                <a:lnTo>
                  <a:pt x="1301008" y="3024377"/>
                </a:lnTo>
                <a:lnTo>
                  <a:pt x="1306437" y="2958817"/>
                </a:lnTo>
                <a:lnTo>
                  <a:pt x="1311331" y="2892479"/>
                </a:lnTo>
                <a:lnTo>
                  <a:pt x="1315682" y="2825394"/>
                </a:lnTo>
                <a:lnTo>
                  <a:pt x="1319481" y="2757591"/>
                </a:lnTo>
                <a:lnTo>
                  <a:pt x="1322719" y="2689103"/>
                </a:lnTo>
                <a:lnTo>
                  <a:pt x="1325388" y="2619958"/>
                </a:lnTo>
                <a:lnTo>
                  <a:pt x="1327479" y="2550189"/>
                </a:lnTo>
                <a:lnTo>
                  <a:pt x="1328984" y="2479825"/>
                </a:lnTo>
                <a:lnTo>
                  <a:pt x="1329893" y="2408896"/>
                </a:lnTo>
                <a:lnTo>
                  <a:pt x="1330198" y="2337435"/>
                </a:lnTo>
                <a:lnTo>
                  <a:pt x="1329893" y="2265971"/>
                </a:lnTo>
                <a:lnTo>
                  <a:pt x="1328984" y="2195042"/>
                </a:lnTo>
                <a:lnTo>
                  <a:pt x="1327479" y="2124677"/>
                </a:lnTo>
                <a:lnTo>
                  <a:pt x="1325388" y="2054906"/>
                </a:lnTo>
                <a:lnTo>
                  <a:pt x="1322719" y="1985760"/>
                </a:lnTo>
                <a:lnTo>
                  <a:pt x="1319481" y="1917271"/>
                </a:lnTo>
                <a:lnTo>
                  <a:pt x="1315682" y="1849468"/>
                </a:lnTo>
                <a:lnTo>
                  <a:pt x="1311331" y="1782382"/>
                </a:lnTo>
                <a:lnTo>
                  <a:pt x="1306437" y="1716043"/>
                </a:lnTo>
                <a:lnTo>
                  <a:pt x="1301008" y="1650482"/>
                </a:lnTo>
                <a:lnTo>
                  <a:pt x="1295054" y="1585730"/>
                </a:lnTo>
                <a:lnTo>
                  <a:pt x="1288583" y="1521818"/>
                </a:lnTo>
                <a:lnTo>
                  <a:pt x="1281603" y="1458774"/>
                </a:lnTo>
                <a:lnTo>
                  <a:pt x="1274123" y="1396632"/>
                </a:lnTo>
                <a:lnTo>
                  <a:pt x="1266153" y="1335420"/>
                </a:lnTo>
                <a:lnTo>
                  <a:pt x="1257700" y="1275169"/>
                </a:lnTo>
                <a:lnTo>
                  <a:pt x="1248774" y="1215911"/>
                </a:lnTo>
                <a:lnTo>
                  <a:pt x="1239383" y="1157675"/>
                </a:lnTo>
                <a:lnTo>
                  <a:pt x="1229536" y="1100492"/>
                </a:lnTo>
                <a:lnTo>
                  <a:pt x="1219241" y="1044393"/>
                </a:lnTo>
                <a:lnTo>
                  <a:pt x="1208508" y="989408"/>
                </a:lnTo>
                <a:lnTo>
                  <a:pt x="1197344" y="935568"/>
                </a:lnTo>
                <a:lnTo>
                  <a:pt x="1185759" y="882903"/>
                </a:lnTo>
                <a:lnTo>
                  <a:pt x="1173761" y="831444"/>
                </a:lnTo>
                <a:lnTo>
                  <a:pt x="1161360" y="781222"/>
                </a:lnTo>
                <a:lnTo>
                  <a:pt x="1148563" y="732267"/>
                </a:lnTo>
                <a:lnTo>
                  <a:pt x="1135380" y="684609"/>
                </a:lnTo>
                <a:lnTo>
                  <a:pt x="1121818" y="638279"/>
                </a:lnTo>
                <a:lnTo>
                  <a:pt x="1107888" y="593308"/>
                </a:lnTo>
                <a:lnTo>
                  <a:pt x="1093597" y="549727"/>
                </a:lnTo>
                <a:lnTo>
                  <a:pt x="1078954" y="507565"/>
                </a:lnTo>
                <a:lnTo>
                  <a:pt x="1063968" y="466853"/>
                </a:lnTo>
                <a:lnTo>
                  <a:pt x="1048648" y="427623"/>
                </a:lnTo>
                <a:lnTo>
                  <a:pt x="1033003" y="389904"/>
                </a:lnTo>
                <a:lnTo>
                  <a:pt x="1017040" y="353727"/>
                </a:lnTo>
                <a:lnTo>
                  <a:pt x="1000769" y="319122"/>
                </a:lnTo>
                <a:lnTo>
                  <a:pt x="967337" y="254754"/>
                </a:lnTo>
                <a:lnTo>
                  <a:pt x="932776" y="197042"/>
                </a:lnTo>
                <a:lnTo>
                  <a:pt x="897157" y="146232"/>
                </a:lnTo>
                <a:lnTo>
                  <a:pt x="860548" y="102569"/>
                </a:lnTo>
                <a:lnTo>
                  <a:pt x="823019" y="66296"/>
                </a:lnTo>
                <a:lnTo>
                  <a:pt x="784640" y="37658"/>
                </a:lnTo>
                <a:lnTo>
                  <a:pt x="745481" y="16900"/>
                </a:lnTo>
                <a:lnTo>
                  <a:pt x="705610" y="4265"/>
                </a:lnTo>
                <a:lnTo>
                  <a:pt x="665099" y="0"/>
                </a:lnTo>
                <a:close/>
              </a:path>
            </a:pathLst>
          </a:custGeom>
          <a:solidFill>
            <a:srgbClr val="EFA12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75" name="object 54"/>
          <p:cNvSpPr>
            <a:spLocks/>
          </p:cNvSpPr>
          <p:nvPr/>
        </p:nvSpPr>
        <p:spPr bwMode="auto">
          <a:xfrm>
            <a:off x="4140200" y="2182813"/>
            <a:ext cx="1330325" cy="4675187"/>
          </a:xfrm>
          <a:custGeom>
            <a:avLst/>
            <a:gdLst/>
            <a:ahLst/>
            <a:cxnLst>
              <a:cxn ang="0">
                <a:pos x="1213" y="2195042"/>
              </a:cxn>
              <a:cxn ang="0">
                <a:pos x="7478" y="1985760"/>
              </a:cxn>
              <a:cxn ang="0">
                <a:pos x="18866" y="1782382"/>
              </a:cxn>
              <a:cxn ang="0">
                <a:pos x="35143" y="1585730"/>
              </a:cxn>
              <a:cxn ang="0">
                <a:pos x="56074" y="1396632"/>
              </a:cxn>
              <a:cxn ang="0">
                <a:pos x="81423" y="1215911"/>
              </a:cxn>
              <a:cxn ang="0">
                <a:pos x="110956" y="1044393"/>
              </a:cxn>
              <a:cxn ang="0">
                <a:pos x="144438" y="882903"/>
              </a:cxn>
              <a:cxn ang="0">
                <a:pos x="181634" y="732267"/>
              </a:cxn>
              <a:cxn ang="0">
                <a:pos x="222309" y="593308"/>
              </a:cxn>
              <a:cxn ang="0">
                <a:pos x="266229" y="466853"/>
              </a:cxn>
              <a:cxn ang="0">
                <a:pos x="313157" y="353727"/>
              </a:cxn>
              <a:cxn ang="0">
                <a:pos x="397421" y="197042"/>
              </a:cxn>
              <a:cxn ang="0">
                <a:pos x="507178" y="66296"/>
              </a:cxn>
              <a:cxn ang="0">
                <a:pos x="624587" y="4265"/>
              </a:cxn>
              <a:cxn ang="0">
                <a:pos x="705610" y="4265"/>
              </a:cxn>
              <a:cxn ang="0">
                <a:pos x="823019" y="66296"/>
              </a:cxn>
              <a:cxn ang="0">
                <a:pos x="932776" y="197042"/>
              </a:cxn>
              <a:cxn ang="0">
                <a:pos x="1017040" y="353727"/>
              </a:cxn>
              <a:cxn ang="0">
                <a:pos x="1063968" y="466853"/>
              </a:cxn>
              <a:cxn ang="0">
                <a:pos x="1107888" y="593308"/>
              </a:cxn>
              <a:cxn ang="0">
                <a:pos x="1148563" y="732267"/>
              </a:cxn>
              <a:cxn ang="0">
                <a:pos x="1185759" y="882903"/>
              </a:cxn>
              <a:cxn ang="0">
                <a:pos x="1219241" y="1044393"/>
              </a:cxn>
              <a:cxn ang="0">
                <a:pos x="1248774" y="1215911"/>
              </a:cxn>
              <a:cxn ang="0">
                <a:pos x="1274123" y="1396632"/>
              </a:cxn>
              <a:cxn ang="0">
                <a:pos x="1295054" y="1585730"/>
              </a:cxn>
              <a:cxn ang="0">
                <a:pos x="1311331" y="1782382"/>
              </a:cxn>
              <a:cxn ang="0">
                <a:pos x="1322719" y="1985760"/>
              </a:cxn>
              <a:cxn ang="0">
                <a:pos x="1328984" y="2195042"/>
              </a:cxn>
              <a:cxn ang="0">
                <a:pos x="1329893" y="2408896"/>
              </a:cxn>
              <a:cxn ang="0">
                <a:pos x="1325388" y="2619958"/>
              </a:cxn>
              <a:cxn ang="0">
                <a:pos x="1315682" y="2825394"/>
              </a:cxn>
              <a:cxn ang="0">
                <a:pos x="1301008" y="3024377"/>
              </a:cxn>
              <a:cxn ang="0">
                <a:pos x="1281603" y="3216084"/>
              </a:cxn>
              <a:cxn ang="0">
                <a:pos x="1257700" y="3399688"/>
              </a:cxn>
              <a:cxn ang="0">
                <a:pos x="1229536" y="3574366"/>
              </a:cxn>
              <a:cxn ang="0">
                <a:pos x="1197344" y="3739290"/>
              </a:cxn>
              <a:cxn ang="0">
                <a:pos x="1161360" y="3893637"/>
              </a:cxn>
              <a:cxn ang="0">
                <a:pos x="1121818" y="4036581"/>
              </a:cxn>
              <a:cxn ang="0">
                <a:pos x="1078954" y="4167296"/>
              </a:cxn>
              <a:cxn ang="0">
                <a:pos x="1033003" y="4284959"/>
              </a:cxn>
              <a:cxn ang="0">
                <a:pos x="967337" y="4420111"/>
              </a:cxn>
              <a:cxn ang="0">
                <a:pos x="860548" y="4572298"/>
              </a:cxn>
              <a:cxn ang="0">
                <a:pos x="745481" y="4657969"/>
              </a:cxn>
              <a:cxn ang="0">
                <a:pos x="644767" y="4673798"/>
              </a:cxn>
              <a:cxn ang="0">
                <a:pos x="545557" y="4637210"/>
              </a:cxn>
              <a:cxn ang="0">
                <a:pos x="433040" y="4528633"/>
              </a:cxn>
              <a:cxn ang="0">
                <a:pos x="329428" y="4355740"/>
              </a:cxn>
              <a:cxn ang="0">
                <a:pos x="281549" y="4247239"/>
              </a:cxn>
              <a:cxn ang="0">
                <a:pos x="236600" y="4125133"/>
              </a:cxn>
              <a:cxn ang="0">
                <a:pos x="194817" y="3990250"/>
              </a:cxn>
              <a:cxn ang="0">
                <a:pos x="156436" y="3843414"/>
              </a:cxn>
              <a:cxn ang="0">
                <a:pos x="121689" y="3685449"/>
              </a:cxn>
              <a:cxn ang="0">
                <a:pos x="90814" y="3517182"/>
              </a:cxn>
              <a:cxn ang="0">
                <a:pos x="64044" y="3339438"/>
              </a:cxn>
              <a:cxn ang="0">
                <a:pos x="41614" y="3153041"/>
              </a:cxn>
              <a:cxn ang="0">
                <a:pos x="23760" y="2958817"/>
              </a:cxn>
              <a:cxn ang="0">
                <a:pos x="10716" y="2757591"/>
              </a:cxn>
              <a:cxn ang="0">
                <a:pos x="2718" y="2550189"/>
              </a:cxn>
              <a:cxn ang="0">
                <a:pos x="0" y="2337435"/>
              </a:cxn>
            </a:cxnLst>
            <a:rect l="0" t="0" r="r" b="b"/>
            <a:pathLst>
              <a:path w="1330325" h="4674870">
                <a:moveTo>
                  <a:pt x="0" y="2337435"/>
                </a:moveTo>
                <a:lnTo>
                  <a:pt x="304" y="2265971"/>
                </a:lnTo>
                <a:lnTo>
                  <a:pt x="1213" y="2195042"/>
                </a:lnTo>
                <a:lnTo>
                  <a:pt x="2718" y="2124677"/>
                </a:lnTo>
                <a:lnTo>
                  <a:pt x="4809" y="2054906"/>
                </a:lnTo>
                <a:lnTo>
                  <a:pt x="7478" y="1985760"/>
                </a:lnTo>
                <a:lnTo>
                  <a:pt x="10716" y="1917271"/>
                </a:lnTo>
                <a:lnTo>
                  <a:pt x="14515" y="1849468"/>
                </a:lnTo>
                <a:lnTo>
                  <a:pt x="18866" y="1782382"/>
                </a:lnTo>
                <a:lnTo>
                  <a:pt x="23760" y="1716043"/>
                </a:lnTo>
                <a:lnTo>
                  <a:pt x="29189" y="1650482"/>
                </a:lnTo>
                <a:lnTo>
                  <a:pt x="35143" y="1585730"/>
                </a:lnTo>
                <a:lnTo>
                  <a:pt x="41614" y="1521818"/>
                </a:lnTo>
                <a:lnTo>
                  <a:pt x="48594" y="1458774"/>
                </a:lnTo>
                <a:lnTo>
                  <a:pt x="56074" y="1396632"/>
                </a:lnTo>
                <a:lnTo>
                  <a:pt x="64044" y="1335420"/>
                </a:lnTo>
                <a:lnTo>
                  <a:pt x="72497" y="1275169"/>
                </a:lnTo>
                <a:lnTo>
                  <a:pt x="81423" y="1215911"/>
                </a:lnTo>
                <a:lnTo>
                  <a:pt x="90814" y="1157675"/>
                </a:lnTo>
                <a:lnTo>
                  <a:pt x="100661" y="1100492"/>
                </a:lnTo>
                <a:lnTo>
                  <a:pt x="110956" y="1044393"/>
                </a:lnTo>
                <a:lnTo>
                  <a:pt x="121689" y="989408"/>
                </a:lnTo>
                <a:lnTo>
                  <a:pt x="132853" y="935568"/>
                </a:lnTo>
                <a:lnTo>
                  <a:pt x="144438" y="882903"/>
                </a:lnTo>
                <a:lnTo>
                  <a:pt x="156436" y="831444"/>
                </a:lnTo>
                <a:lnTo>
                  <a:pt x="168837" y="781222"/>
                </a:lnTo>
                <a:lnTo>
                  <a:pt x="181634" y="732267"/>
                </a:lnTo>
                <a:lnTo>
                  <a:pt x="194817" y="684609"/>
                </a:lnTo>
                <a:lnTo>
                  <a:pt x="208379" y="638279"/>
                </a:lnTo>
                <a:lnTo>
                  <a:pt x="222309" y="593308"/>
                </a:lnTo>
                <a:lnTo>
                  <a:pt x="236600" y="549727"/>
                </a:lnTo>
                <a:lnTo>
                  <a:pt x="251243" y="507565"/>
                </a:lnTo>
                <a:lnTo>
                  <a:pt x="266229" y="466853"/>
                </a:lnTo>
                <a:lnTo>
                  <a:pt x="281549" y="427623"/>
                </a:lnTo>
                <a:lnTo>
                  <a:pt x="297194" y="389904"/>
                </a:lnTo>
                <a:lnTo>
                  <a:pt x="313157" y="353727"/>
                </a:lnTo>
                <a:lnTo>
                  <a:pt x="329428" y="319122"/>
                </a:lnTo>
                <a:lnTo>
                  <a:pt x="362860" y="254754"/>
                </a:lnTo>
                <a:lnTo>
                  <a:pt x="397421" y="197042"/>
                </a:lnTo>
                <a:lnTo>
                  <a:pt x="433040" y="146232"/>
                </a:lnTo>
                <a:lnTo>
                  <a:pt x="469649" y="102569"/>
                </a:lnTo>
                <a:lnTo>
                  <a:pt x="507178" y="66296"/>
                </a:lnTo>
                <a:lnTo>
                  <a:pt x="545557" y="37658"/>
                </a:lnTo>
                <a:lnTo>
                  <a:pt x="584716" y="16900"/>
                </a:lnTo>
                <a:lnTo>
                  <a:pt x="624587" y="4265"/>
                </a:lnTo>
                <a:lnTo>
                  <a:pt x="665099" y="0"/>
                </a:lnTo>
                <a:lnTo>
                  <a:pt x="685430" y="1071"/>
                </a:lnTo>
                <a:lnTo>
                  <a:pt x="705610" y="4265"/>
                </a:lnTo>
                <a:lnTo>
                  <a:pt x="745481" y="16900"/>
                </a:lnTo>
                <a:lnTo>
                  <a:pt x="784640" y="37658"/>
                </a:lnTo>
                <a:lnTo>
                  <a:pt x="823019" y="66296"/>
                </a:lnTo>
                <a:lnTo>
                  <a:pt x="860548" y="102569"/>
                </a:lnTo>
                <a:lnTo>
                  <a:pt x="897157" y="146232"/>
                </a:lnTo>
                <a:lnTo>
                  <a:pt x="932776" y="197042"/>
                </a:lnTo>
                <a:lnTo>
                  <a:pt x="967337" y="254754"/>
                </a:lnTo>
                <a:lnTo>
                  <a:pt x="1000769" y="319122"/>
                </a:lnTo>
                <a:lnTo>
                  <a:pt x="1017040" y="353727"/>
                </a:lnTo>
                <a:lnTo>
                  <a:pt x="1033003" y="389904"/>
                </a:lnTo>
                <a:lnTo>
                  <a:pt x="1048648" y="427623"/>
                </a:lnTo>
                <a:lnTo>
                  <a:pt x="1063968" y="466853"/>
                </a:lnTo>
                <a:lnTo>
                  <a:pt x="1078954" y="507565"/>
                </a:lnTo>
                <a:lnTo>
                  <a:pt x="1093597" y="549727"/>
                </a:lnTo>
                <a:lnTo>
                  <a:pt x="1107888" y="593308"/>
                </a:lnTo>
                <a:lnTo>
                  <a:pt x="1121818" y="638279"/>
                </a:lnTo>
                <a:lnTo>
                  <a:pt x="1135380" y="684609"/>
                </a:lnTo>
                <a:lnTo>
                  <a:pt x="1148563" y="732267"/>
                </a:lnTo>
                <a:lnTo>
                  <a:pt x="1161360" y="781222"/>
                </a:lnTo>
                <a:lnTo>
                  <a:pt x="1173761" y="831444"/>
                </a:lnTo>
                <a:lnTo>
                  <a:pt x="1185759" y="882903"/>
                </a:lnTo>
                <a:lnTo>
                  <a:pt x="1197344" y="935568"/>
                </a:lnTo>
                <a:lnTo>
                  <a:pt x="1208508" y="989408"/>
                </a:lnTo>
                <a:lnTo>
                  <a:pt x="1219241" y="1044393"/>
                </a:lnTo>
                <a:lnTo>
                  <a:pt x="1229536" y="1100492"/>
                </a:lnTo>
                <a:lnTo>
                  <a:pt x="1239383" y="1157675"/>
                </a:lnTo>
                <a:lnTo>
                  <a:pt x="1248774" y="1215911"/>
                </a:lnTo>
                <a:lnTo>
                  <a:pt x="1257700" y="1275169"/>
                </a:lnTo>
                <a:lnTo>
                  <a:pt x="1266153" y="1335420"/>
                </a:lnTo>
                <a:lnTo>
                  <a:pt x="1274123" y="1396632"/>
                </a:lnTo>
                <a:lnTo>
                  <a:pt x="1281603" y="1458774"/>
                </a:lnTo>
                <a:lnTo>
                  <a:pt x="1288583" y="1521818"/>
                </a:lnTo>
                <a:lnTo>
                  <a:pt x="1295054" y="1585730"/>
                </a:lnTo>
                <a:lnTo>
                  <a:pt x="1301008" y="1650482"/>
                </a:lnTo>
                <a:lnTo>
                  <a:pt x="1306437" y="1716043"/>
                </a:lnTo>
                <a:lnTo>
                  <a:pt x="1311331" y="1782382"/>
                </a:lnTo>
                <a:lnTo>
                  <a:pt x="1315682" y="1849468"/>
                </a:lnTo>
                <a:lnTo>
                  <a:pt x="1319481" y="1917271"/>
                </a:lnTo>
                <a:lnTo>
                  <a:pt x="1322719" y="1985760"/>
                </a:lnTo>
                <a:lnTo>
                  <a:pt x="1325388" y="2054906"/>
                </a:lnTo>
                <a:lnTo>
                  <a:pt x="1327479" y="2124677"/>
                </a:lnTo>
                <a:lnTo>
                  <a:pt x="1328984" y="2195042"/>
                </a:lnTo>
                <a:lnTo>
                  <a:pt x="1329893" y="2265971"/>
                </a:lnTo>
                <a:lnTo>
                  <a:pt x="1330198" y="2337435"/>
                </a:lnTo>
                <a:lnTo>
                  <a:pt x="1329893" y="2408896"/>
                </a:lnTo>
                <a:lnTo>
                  <a:pt x="1328984" y="2479825"/>
                </a:lnTo>
                <a:lnTo>
                  <a:pt x="1327479" y="2550189"/>
                </a:lnTo>
                <a:lnTo>
                  <a:pt x="1325388" y="2619958"/>
                </a:lnTo>
                <a:lnTo>
                  <a:pt x="1322719" y="2689103"/>
                </a:lnTo>
                <a:lnTo>
                  <a:pt x="1319481" y="2757591"/>
                </a:lnTo>
                <a:lnTo>
                  <a:pt x="1315682" y="2825394"/>
                </a:lnTo>
                <a:lnTo>
                  <a:pt x="1311331" y="2892479"/>
                </a:lnTo>
                <a:lnTo>
                  <a:pt x="1306437" y="2958817"/>
                </a:lnTo>
                <a:lnTo>
                  <a:pt x="1301008" y="3024377"/>
                </a:lnTo>
                <a:lnTo>
                  <a:pt x="1295054" y="3089129"/>
                </a:lnTo>
                <a:lnTo>
                  <a:pt x="1288583" y="3153041"/>
                </a:lnTo>
                <a:lnTo>
                  <a:pt x="1281603" y="3216084"/>
                </a:lnTo>
                <a:lnTo>
                  <a:pt x="1274123" y="3278226"/>
                </a:lnTo>
                <a:lnTo>
                  <a:pt x="1266153" y="3339438"/>
                </a:lnTo>
                <a:lnTo>
                  <a:pt x="1257700" y="3399688"/>
                </a:lnTo>
                <a:lnTo>
                  <a:pt x="1248774" y="3458947"/>
                </a:lnTo>
                <a:lnTo>
                  <a:pt x="1239383" y="3517183"/>
                </a:lnTo>
                <a:lnTo>
                  <a:pt x="1229536" y="3574366"/>
                </a:lnTo>
                <a:lnTo>
                  <a:pt x="1219241" y="3630465"/>
                </a:lnTo>
                <a:lnTo>
                  <a:pt x="1208508" y="3685450"/>
                </a:lnTo>
                <a:lnTo>
                  <a:pt x="1197344" y="3739290"/>
                </a:lnTo>
                <a:lnTo>
                  <a:pt x="1185759" y="3791955"/>
                </a:lnTo>
                <a:lnTo>
                  <a:pt x="1173761" y="3843414"/>
                </a:lnTo>
                <a:lnTo>
                  <a:pt x="1161360" y="3893637"/>
                </a:lnTo>
                <a:lnTo>
                  <a:pt x="1148563" y="3942592"/>
                </a:lnTo>
                <a:lnTo>
                  <a:pt x="1135380" y="3990251"/>
                </a:lnTo>
                <a:lnTo>
                  <a:pt x="1121818" y="4036581"/>
                </a:lnTo>
                <a:lnTo>
                  <a:pt x="1107888" y="4081552"/>
                </a:lnTo>
                <a:lnTo>
                  <a:pt x="1093597" y="4125134"/>
                </a:lnTo>
                <a:lnTo>
                  <a:pt x="1078954" y="4167296"/>
                </a:lnTo>
                <a:lnTo>
                  <a:pt x="1063968" y="4208008"/>
                </a:lnTo>
                <a:lnTo>
                  <a:pt x="1048648" y="4247239"/>
                </a:lnTo>
                <a:lnTo>
                  <a:pt x="1033003" y="4284959"/>
                </a:lnTo>
                <a:lnTo>
                  <a:pt x="1017040" y="4321136"/>
                </a:lnTo>
                <a:lnTo>
                  <a:pt x="1000769" y="4355741"/>
                </a:lnTo>
                <a:lnTo>
                  <a:pt x="967337" y="4420111"/>
                </a:lnTo>
                <a:lnTo>
                  <a:pt x="932776" y="4477823"/>
                </a:lnTo>
                <a:lnTo>
                  <a:pt x="897157" y="4528634"/>
                </a:lnTo>
                <a:lnTo>
                  <a:pt x="860548" y="4572298"/>
                </a:lnTo>
                <a:lnTo>
                  <a:pt x="823019" y="4608572"/>
                </a:lnTo>
                <a:lnTo>
                  <a:pt x="784640" y="4637210"/>
                </a:lnTo>
                <a:lnTo>
                  <a:pt x="745481" y="4657969"/>
                </a:lnTo>
                <a:lnTo>
                  <a:pt x="705610" y="4670604"/>
                </a:lnTo>
                <a:lnTo>
                  <a:pt x="665099" y="4674870"/>
                </a:lnTo>
                <a:lnTo>
                  <a:pt x="644767" y="4673798"/>
                </a:lnTo>
                <a:lnTo>
                  <a:pt x="624587" y="4670604"/>
                </a:lnTo>
                <a:lnTo>
                  <a:pt x="584716" y="4657969"/>
                </a:lnTo>
                <a:lnTo>
                  <a:pt x="545557" y="4637210"/>
                </a:lnTo>
                <a:lnTo>
                  <a:pt x="507178" y="4608571"/>
                </a:lnTo>
                <a:lnTo>
                  <a:pt x="469649" y="4572298"/>
                </a:lnTo>
                <a:lnTo>
                  <a:pt x="433040" y="4528633"/>
                </a:lnTo>
                <a:lnTo>
                  <a:pt x="397421" y="4477822"/>
                </a:lnTo>
                <a:lnTo>
                  <a:pt x="362860" y="4420110"/>
                </a:lnTo>
                <a:lnTo>
                  <a:pt x="329428" y="4355740"/>
                </a:lnTo>
                <a:lnTo>
                  <a:pt x="313157" y="4321136"/>
                </a:lnTo>
                <a:lnTo>
                  <a:pt x="297194" y="4284958"/>
                </a:lnTo>
                <a:lnTo>
                  <a:pt x="281549" y="4247239"/>
                </a:lnTo>
                <a:lnTo>
                  <a:pt x="266229" y="4208008"/>
                </a:lnTo>
                <a:lnTo>
                  <a:pt x="251243" y="4167296"/>
                </a:lnTo>
                <a:lnTo>
                  <a:pt x="236600" y="4125133"/>
                </a:lnTo>
                <a:lnTo>
                  <a:pt x="222309" y="4081551"/>
                </a:lnTo>
                <a:lnTo>
                  <a:pt x="208379" y="4036580"/>
                </a:lnTo>
                <a:lnTo>
                  <a:pt x="194817" y="3990250"/>
                </a:lnTo>
                <a:lnTo>
                  <a:pt x="181634" y="3942592"/>
                </a:lnTo>
                <a:lnTo>
                  <a:pt x="168837" y="3893636"/>
                </a:lnTo>
                <a:lnTo>
                  <a:pt x="156436" y="3843414"/>
                </a:lnTo>
                <a:lnTo>
                  <a:pt x="144438" y="3791954"/>
                </a:lnTo>
                <a:lnTo>
                  <a:pt x="132853" y="3739290"/>
                </a:lnTo>
                <a:lnTo>
                  <a:pt x="121689" y="3685449"/>
                </a:lnTo>
                <a:lnTo>
                  <a:pt x="110956" y="3630464"/>
                </a:lnTo>
                <a:lnTo>
                  <a:pt x="100661" y="3574365"/>
                </a:lnTo>
                <a:lnTo>
                  <a:pt x="90814" y="3517182"/>
                </a:lnTo>
                <a:lnTo>
                  <a:pt x="81423" y="3458946"/>
                </a:lnTo>
                <a:lnTo>
                  <a:pt x="72497" y="3399688"/>
                </a:lnTo>
                <a:lnTo>
                  <a:pt x="64044" y="3339438"/>
                </a:lnTo>
                <a:lnTo>
                  <a:pt x="56074" y="3278226"/>
                </a:lnTo>
                <a:lnTo>
                  <a:pt x="48594" y="3216084"/>
                </a:lnTo>
                <a:lnTo>
                  <a:pt x="41614" y="3153041"/>
                </a:lnTo>
                <a:lnTo>
                  <a:pt x="35143" y="3089129"/>
                </a:lnTo>
                <a:lnTo>
                  <a:pt x="29189" y="3024377"/>
                </a:lnTo>
                <a:lnTo>
                  <a:pt x="23760" y="2958817"/>
                </a:lnTo>
                <a:lnTo>
                  <a:pt x="18866" y="2892479"/>
                </a:lnTo>
                <a:lnTo>
                  <a:pt x="14515" y="2825394"/>
                </a:lnTo>
                <a:lnTo>
                  <a:pt x="10716" y="2757591"/>
                </a:lnTo>
                <a:lnTo>
                  <a:pt x="7478" y="2689103"/>
                </a:lnTo>
                <a:lnTo>
                  <a:pt x="4809" y="2619958"/>
                </a:lnTo>
                <a:lnTo>
                  <a:pt x="2718" y="2550189"/>
                </a:lnTo>
                <a:lnTo>
                  <a:pt x="1213" y="2479825"/>
                </a:lnTo>
                <a:lnTo>
                  <a:pt x="304" y="2408896"/>
                </a:lnTo>
                <a:lnTo>
                  <a:pt x="0" y="2337435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5" name="object 55"/>
          <p:cNvSpPr txBox="1"/>
          <p:nvPr/>
        </p:nvSpPr>
        <p:spPr>
          <a:xfrm>
            <a:off x="4371975" y="4329113"/>
            <a:ext cx="866775" cy="3317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Бюд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ет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577" name="object 56"/>
          <p:cNvSpPr>
            <a:spLocks noChangeArrowheads="1"/>
          </p:cNvSpPr>
          <p:nvPr/>
        </p:nvSpPr>
        <p:spPr bwMode="auto">
          <a:xfrm>
            <a:off x="5349875" y="3295650"/>
            <a:ext cx="485775" cy="446088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78" name="object 57"/>
          <p:cNvSpPr>
            <a:spLocks noChangeArrowheads="1"/>
          </p:cNvSpPr>
          <p:nvPr/>
        </p:nvSpPr>
        <p:spPr bwMode="auto">
          <a:xfrm>
            <a:off x="5497513" y="3444875"/>
            <a:ext cx="155575" cy="1555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79" name="object 58"/>
          <p:cNvSpPr>
            <a:spLocks/>
          </p:cNvSpPr>
          <p:nvPr/>
        </p:nvSpPr>
        <p:spPr bwMode="auto">
          <a:xfrm>
            <a:off x="5426075" y="3321050"/>
            <a:ext cx="331788" cy="292100"/>
          </a:xfrm>
          <a:custGeom>
            <a:avLst/>
            <a:gdLst/>
            <a:ahLst/>
            <a:cxnLst>
              <a:cxn ang="0">
                <a:pos x="12700" y="0"/>
              </a:cxn>
              <a:cxn ang="0">
                <a:pos x="76454" y="47243"/>
              </a:cxn>
              <a:cxn ang="0">
                <a:pos x="0" y="150367"/>
              </a:cxn>
              <a:cxn ang="0">
                <a:pos x="191008" y="291972"/>
              </a:cxn>
              <a:cxn ang="0">
                <a:pos x="267462" y="188721"/>
              </a:cxn>
              <a:cxn ang="0">
                <a:pos x="313423" y="188721"/>
              </a:cxn>
              <a:cxn ang="0">
                <a:pos x="248412" y="14858"/>
              </a:cxn>
              <a:cxn ang="0">
                <a:pos x="12700" y="0"/>
              </a:cxn>
              <a:cxn ang="0">
                <a:pos x="313423" y="188721"/>
              </a:cxn>
              <a:cxn ang="0">
                <a:pos x="267462" y="188721"/>
              </a:cxn>
              <a:cxn ang="0">
                <a:pos x="331088" y="235965"/>
              </a:cxn>
              <a:cxn ang="0">
                <a:pos x="313423" y="188721"/>
              </a:cxn>
            </a:cxnLst>
            <a:rect l="0" t="0" r="r" b="b"/>
            <a:pathLst>
              <a:path w="331470" h="292100">
                <a:moveTo>
                  <a:pt x="12700" y="0"/>
                </a:moveTo>
                <a:lnTo>
                  <a:pt x="76454" y="47243"/>
                </a:lnTo>
                <a:lnTo>
                  <a:pt x="0" y="150367"/>
                </a:lnTo>
                <a:lnTo>
                  <a:pt x="191008" y="291972"/>
                </a:lnTo>
                <a:lnTo>
                  <a:pt x="267462" y="188721"/>
                </a:lnTo>
                <a:lnTo>
                  <a:pt x="313423" y="188721"/>
                </a:lnTo>
                <a:lnTo>
                  <a:pt x="248412" y="14858"/>
                </a:lnTo>
                <a:lnTo>
                  <a:pt x="12700" y="0"/>
                </a:lnTo>
                <a:close/>
              </a:path>
              <a:path w="331470" h="292100">
                <a:moveTo>
                  <a:pt x="313423" y="188721"/>
                </a:moveTo>
                <a:lnTo>
                  <a:pt x="267462" y="188721"/>
                </a:lnTo>
                <a:lnTo>
                  <a:pt x="331088" y="235965"/>
                </a:lnTo>
                <a:lnTo>
                  <a:pt x="313423" y="188721"/>
                </a:lnTo>
                <a:close/>
              </a:path>
            </a:pathLst>
          </a:custGeom>
          <a:solidFill>
            <a:srgbClr val="A463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80" name="object 59"/>
          <p:cNvSpPr>
            <a:spLocks noChangeArrowheads="1"/>
          </p:cNvSpPr>
          <p:nvPr/>
        </p:nvSpPr>
        <p:spPr bwMode="auto">
          <a:xfrm>
            <a:off x="5357813" y="2093913"/>
            <a:ext cx="1474787" cy="1471612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81" name="object 60"/>
          <p:cNvSpPr>
            <a:spLocks/>
          </p:cNvSpPr>
          <p:nvPr/>
        </p:nvSpPr>
        <p:spPr bwMode="auto">
          <a:xfrm>
            <a:off x="5584825" y="1842156"/>
            <a:ext cx="1279525" cy="1279525"/>
          </a:xfrm>
          <a:custGeom>
            <a:avLst/>
            <a:gdLst/>
            <a:ahLst/>
            <a:cxnLst>
              <a:cxn ang="0">
                <a:pos x="591955" y="1755"/>
              </a:cxn>
              <a:cxn ang="0">
                <a:pos x="499451" y="15425"/>
              </a:cxn>
              <a:cxn ang="0">
                <a:pos x="411750" y="41818"/>
              </a:cxn>
              <a:cxn ang="0">
                <a:pos x="329841" y="79941"/>
              </a:cxn>
              <a:cxn ang="0">
                <a:pos x="254713" y="128805"/>
              </a:cxn>
              <a:cxn ang="0">
                <a:pos x="187356" y="187420"/>
              </a:cxn>
              <a:cxn ang="0">
                <a:pos x="128759" y="254794"/>
              </a:cxn>
              <a:cxn ang="0">
                <a:pos x="79911" y="329938"/>
              </a:cxn>
              <a:cxn ang="0">
                <a:pos x="41801" y="411860"/>
              </a:cxn>
              <a:cxn ang="0">
                <a:pos x="15419" y="499572"/>
              </a:cxn>
              <a:cxn ang="0">
                <a:pos x="1754" y="592081"/>
              </a:cxn>
              <a:cxn ang="0">
                <a:pos x="1754" y="687569"/>
              </a:cxn>
              <a:cxn ang="0">
                <a:pos x="15419" y="780073"/>
              </a:cxn>
              <a:cxn ang="0">
                <a:pos x="41801" y="867774"/>
              </a:cxn>
              <a:cxn ang="0">
                <a:pos x="79911" y="949683"/>
              </a:cxn>
              <a:cxn ang="0">
                <a:pos x="128759" y="1024811"/>
              </a:cxn>
              <a:cxn ang="0">
                <a:pos x="187356" y="1092168"/>
              </a:cxn>
              <a:cxn ang="0">
                <a:pos x="254713" y="1150765"/>
              </a:cxn>
              <a:cxn ang="0">
                <a:pos x="329841" y="1199613"/>
              </a:cxn>
              <a:cxn ang="0">
                <a:pos x="411750" y="1237723"/>
              </a:cxn>
              <a:cxn ang="0">
                <a:pos x="499451" y="1264105"/>
              </a:cxn>
              <a:cxn ang="0">
                <a:pos x="591955" y="1277770"/>
              </a:cxn>
              <a:cxn ang="0">
                <a:pos x="687442" y="1277770"/>
              </a:cxn>
              <a:cxn ang="0">
                <a:pos x="779946" y="1264105"/>
              </a:cxn>
              <a:cxn ang="0">
                <a:pos x="867647" y="1237723"/>
              </a:cxn>
              <a:cxn ang="0">
                <a:pos x="949556" y="1199613"/>
              </a:cxn>
              <a:cxn ang="0">
                <a:pos x="1024684" y="1150765"/>
              </a:cxn>
              <a:cxn ang="0">
                <a:pos x="1092041" y="1092168"/>
              </a:cxn>
              <a:cxn ang="0">
                <a:pos x="1150638" y="1024811"/>
              </a:cxn>
              <a:cxn ang="0">
                <a:pos x="1199486" y="949683"/>
              </a:cxn>
              <a:cxn ang="0">
                <a:pos x="1237596" y="867774"/>
              </a:cxn>
              <a:cxn ang="0">
                <a:pos x="1263978" y="780073"/>
              </a:cxn>
              <a:cxn ang="0">
                <a:pos x="1277643" y="687569"/>
              </a:cxn>
              <a:cxn ang="0">
                <a:pos x="1277643" y="592081"/>
              </a:cxn>
              <a:cxn ang="0">
                <a:pos x="1263978" y="499572"/>
              </a:cxn>
              <a:cxn ang="0">
                <a:pos x="1237596" y="411860"/>
              </a:cxn>
              <a:cxn ang="0">
                <a:pos x="1199486" y="329938"/>
              </a:cxn>
              <a:cxn ang="0">
                <a:pos x="1150638" y="254794"/>
              </a:cxn>
              <a:cxn ang="0">
                <a:pos x="1092041" y="187420"/>
              </a:cxn>
              <a:cxn ang="0">
                <a:pos x="1024684" y="128805"/>
              </a:cxn>
              <a:cxn ang="0">
                <a:pos x="949556" y="79941"/>
              </a:cxn>
              <a:cxn ang="0">
                <a:pos x="867647" y="41818"/>
              </a:cxn>
              <a:cxn ang="0">
                <a:pos x="779946" y="15425"/>
              </a:cxn>
              <a:cxn ang="0">
                <a:pos x="687442" y="1755"/>
              </a:cxn>
            </a:cxnLst>
            <a:rect l="0" t="0" r="r" b="b"/>
            <a:pathLst>
              <a:path w="1279525" h="1279525">
                <a:moveTo>
                  <a:pt x="639699" y="0"/>
                </a:moveTo>
                <a:lnTo>
                  <a:pt x="591955" y="1755"/>
                </a:lnTo>
                <a:lnTo>
                  <a:pt x="545164" y="6938"/>
                </a:lnTo>
                <a:lnTo>
                  <a:pt x="499451" y="15425"/>
                </a:lnTo>
                <a:lnTo>
                  <a:pt x="454938" y="27093"/>
                </a:lnTo>
                <a:lnTo>
                  <a:pt x="411750" y="41818"/>
                </a:lnTo>
                <a:lnTo>
                  <a:pt x="370010" y="59475"/>
                </a:lnTo>
                <a:lnTo>
                  <a:pt x="329841" y="79941"/>
                </a:lnTo>
                <a:lnTo>
                  <a:pt x="291368" y="103093"/>
                </a:lnTo>
                <a:lnTo>
                  <a:pt x="254713" y="128805"/>
                </a:lnTo>
                <a:lnTo>
                  <a:pt x="220002" y="156956"/>
                </a:lnTo>
                <a:lnTo>
                  <a:pt x="187356" y="187420"/>
                </a:lnTo>
                <a:lnTo>
                  <a:pt x="156901" y="220074"/>
                </a:lnTo>
                <a:lnTo>
                  <a:pt x="128759" y="254794"/>
                </a:lnTo>
                <a:lnTo>
                  <a:pt x="103054" y="291457"/>
                </a:lnTo>
                <a:lnTo>
                  <a:pt x="79911" y="329938"/>
                </a:lnTo>
                <a:lnTo>
                  <a:pt x="59452" y="370114"/>
                </a:lnTo>
                <a:lnTo>
                  <a:pt x="41801" y="411860"/>
                </a:lnTo>
                <a:lnTo>
                  <a:pt x="27082" y="455054"/>
                </a:lnTo>
                <a:lnTo>
                  <a:pt x="15419" y="499572"/>
                </a:lnTo>
                <a:lnTo>
                  <a:pt x="6935" y="545288"/>
                </a:lnTo>
                <a:lnTo>
                  <a:pt x="1754" y="592081"/>
                </a:lnTo>
                <a:lnTo>
                  <a:pt x="0" y="639826"/>
                </a:lnTo>
                <a:lnTo>
                  <a:pt x="1754" y="687569"/>
                </a:lnTo>
                <a:lnTo>
                  <a:pt x="6935" y="734360"/>
                </a:lnTo>
                <a:lnTo>
                  <a:pt x="15419" y="780073"/>
                </a:lnTo>
                <a:lnTo>
                  <a:pt x="27082" y="824586"/>
                </a:lnTo>
                <a:lnTo>
                  <a:pt x="41801" y="867774"/>
                </a:lnTo>
                <a:lnTo>
                  <a:pt x="59452" y="909514"/>
                </a:lnTo>
                <a:lnTo>
                  <a:pt x="79911" y="949683"/>
                </a:lnTo>
                <a:lnTo>
                  <a:pt x="103054" y="988156"/>
                </a:lnTo>
                <a:lnTo>
                  <a:pt x="128759" y="1024811"/>
                </a:lnTo>
                <a:lnTo>
                  <a:pt x="156901" y="1059522"/>
                </a:lnTo>
                <a:lnTo>
                  <a:pt x="187356" y="1092168"/>
                </a:lnTo>
                <a:lnTo>
                  <a:pt x="220002" y="1122623"/>
                </a:lnTo>
                <a:lnTo>
                  <a:pt x="254713" y="1150765"/>
                </a:lnTo>
                <a:lnTo>
                  <a:pt x="291368" y="1176470"/>
                </a:lnTo>
                <a:lnTo>
                  <a:pt x="329841" y="1199613"/>
                </a:lnTo>
                <a:lnTo>
                  <a:pt x="370010" y="1220072"/>
                </a:lnTo>
                <a:lnTo>
                  <a:pt x="411750" y="1237723"/>
                </a:lnTo>
                <a:lnTo>
                  <a:pt x="454938" y="1252442"/>
                </a:lnTo>
                <a:lnTo>
                  <a:pt x="499451" y="1264105"/>
                </a:lnTo>
                <a:lnTo>
                  <a:pt x="545164" y="1272589"/>
                </a:lnTo>
                <a:lnTo>
                  <a:pt x="591955" y="1277770"/>
                </a:lnTo>
                <a:lnTo>
                  <a:pt x="639699" y="1279525"/>
                </a:lnTo>
                <a:lnTo>
                  <a:pt x="687442" y="1277770"/>
                </a:lnTo>
                <a:lnTo>
                  <a:pt x="734233" y="1272589"/>
                </a:lnTo>
                <a:lnTo>
                  <a:pt x="779946" y="1264105"/>
                </a:lnTo>
                <a:lnTo>
                  <a:pt x="824459" y="1252442"/>
                </a:lnTo>
                <a:lnTo>
                  <a:pt x="867647" y="1237723"/>
                </a:lnTo>
                <a:lnTo>
                  <a:pt x="909387" y="1220072"/>
                </a:lnTo>
                <a:lnTo>
                  <a:pt x="949556" y="1199613"/>
                </a:lnTo>
                <a:lnTo>
                  <a:pt x="988029" y="1176470"/>
                </a:lnTo>
                <a:lnTo>
                  <a:pt x="1024684" y="1150765"/>
                </a:lnTo>
                <a:lnTo>
                  <a:pt x="1059395" y="1122623"/>
                </a:lnTo>
                <a:lnTo>
                  <a:pt x="1092041" y="1092168"/>
                </a:lnTo>
                <a:lnTo>
                  <a:pt x="1122496" y="1059522"/>
                </a:lnTo>
                <a:lnTo>
                  <a:pt x="1150638" y="1024811"/>
                </a:lnTo>
                <a:lnTo>
                  <a:pt x="1176343" y="988156"/>
                </a:lnTo>
                <a:lnTo>
                  <a:pt x="1199486" y="949683"/>
                </a:lnTo>
                <a:lnTo>
                  <a:pt x="1219945" y="909514"/>
                </a:lnTo>
                <a:lnTo>
                  <a:pt x="1237596" y="867774"/>
                </a:lnTo>
                <a:lnTo>
                  <a:pt x="1252315" y="824586"/>
                </a:lnTo>
                <a:lnTo>
                  <a:pt x="1263978" y="780073"/>
                </a:lnTo>
                <a:lnTo>
                  <a:pt x="1272462" y="734360"/>
                </a:lnTo>
                <a:lnTo>
                  <a:pt x="1277643" y="687569"/>
                </a:lnTo>
                <a:lnTo>
                  <a:pt x="1279398" y="639826"/>
                </a:lnTo>
                <a:lnTo>
                  <a:pt x="1277643" y="592081"/>
                </a:lnTo>
                <a:lnTo>
                  <a:pt x="1272462" y="545288"/>
                </a:lnTo>
                <a:lnTo>
                  <a:pt x="1263978" y="499572"/>
                </a:lnTo>
                <a:lnTo>
                  <a:pt x="1252315" y="455054"/>
                </a:lnTo>
                <a:lnTo>
                  <a:pt x="1237596" y="411860"/>
                </a:lnTo>
                <a:lnTo>
                  <a:pt x="1219945" y="370114"/>
                </a:lnTo>
                <a:lnTo>
                  <a:pt x="1199486" y="329938"/>
                </a:lnTo>
                <a:lnTo>
                  <a:pt x="1176343" y="291457"/>
                </a:lnTo>
                <a:lnTo>
                  <a:pt x="1150638" y="254794"/>
                </a:lnTo>
                <a:lnTo>
                  <a:pt x="1122496" y="220074"/>
                </a:lnTo>
                <a:lnTo>
                  <a:pt x="1092041" y="187420"/>
                </a:lnTo>
                <a:lnTo>
                  <a:pt x="1059395" y="156956"/>
                </a:lnTo>
                <a:lnTo>
                  <a:pt x="1024684" y="128805"/>
                </a:lnTo>
                <a:lnTo>
                  <a:pt x="988029" y="103093"/>
                </a:lnTo>
                <a:lnTo>
                  <a:pt x="949556" y="79941"/>
                </a:lnTo>
                <a:lnTo>
                  <a:pt x="909387" y="59475"/>
                </a:lnTo>
                <a:lnTo>
                  <a:pt x="867647" y="41818"/>
                </a:lnTo>
                <a:lnTo>
                  <a:pt x="824459" y="27093"/>
                </a:lnTo>
                <a:lnTo>
                  <a:pt x="779946" y="15425"/>
                </a:lnTo>
                <a:lnTo>
                  <a:pt x="734233" y="6938"/>
                </a:lnTo>
                <a:lnTo>
                  <a:pt x="687442" y="1755"/>
                </a:lnTo>
                <a:lnTo>
                  <a:pt x="639699" y="0"/>
                </a:lnTo>
                <a:close/>
              </a:path>
            </a:pathLst>
          </a:custGeom>
          <a:solidFill>
            <a:srgbClr val="A463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82" name="object 61"/>
          <p:cNvSpPr>
            <a:spLocks/>
          </p:cNvSpPr>
          <p:nvPr/>
        </p:nvSpPr>
        <p:spPr bwMode="auto">
          <a:xfrm>
            <a:off x="5456238" y="2139950"/>
            <a:ext cx="1279525" cy="1279525"/>
          </a:xfrm>
          <a:custGeom>
            <a:avLst/>
            <a:gdLst/>
            <a:ahLst/>
            <a:cxnLst>
              <a:cxn ang="0">
                <a:pos x="1754" y="592081"/>
              </a:cxn>
              <a:cxn ang="0">
                <a:pos x="15419" y="499572"/>
              </a:cxn>
              <a:cxn ang="0">
                <a:pos x="41801" y="411860"/>
              </a:cxn>
              <a:cxn ang="0">
                <a:pos x="79911" y="329938"/>
              </a:cxn>
              <a:cxn ang="0">
                <a:pos x="128759" y="254794"/>
              </a:cxn>
              <a:cxn ang="0">
                <a:pos x="187356" y="187420"/>
              </a:cxn>
              <a:cxn ang="0">
                <a:pos x="254713" y="128805"/>
              </a:cxn>
              <a:cxn ang="0">
                <a:pos x="329841" y="79941"/>
              </a:cxn>
              <a:cxn ang="0">
                <a:pos x="411750" y="41818"/>
              </a:cxn>
              <a:cxn ang="0">
                <a:pos x="499451" y="15425"/>
              </a:cxn>
              <a:cxn ang="0">
                <a:pos x="591955" y="1755"/>
              </a:cxn>
              <a:cxn ang="0">
                <a:pos x="687442" y="1755"/>
              </a:cxn>
              <a:cxn ang="0">
                <a:pos x="779946" y="15425"/>
              </a:cxn>
              <a:cxn ang="0">
                <a:pos x="867647" y="41818"/>
              </a:cxn>
              <a:cxn ang="0">
                <a:pos x="949556" y="79941"/>
              </a:cxn>
              <a:cxn ang="0">
                <a:pos x="1024684" y="128805"/>
              </a:cxn>
              <a:cxn ang="0">
                <a:pos x="1092041" y="187420"/>
              </a:cxn>
              <a:cxn ang="0">
                <a:pos x="1150638" y="254794"/>
              </a:cxn>
              <a:cxn ang="0">
                <a:pos x="1199486" y="329938"/>
              </a:cxn>
              <a:cxn ang="0">
                <a:pos x="1237596" y="411860"/>
              </a:cxn>
              <a:cxn ang="0">
                <a:pos x="1263978" y="499572"/>
              </a:cxn>
              <a:cxn ang="0">
                <a:pos x="1277643" y="592081"/>
              </a:cxn>
              <a:cxn ang="0">
                <a:pos x="1277643" y="687569"/>
              </a:cxn>
              <a:cxn ang="0">
                <a:pos x="1263978" y="780073"/>
              </a:cxn>
              <a:cxn ang="0">
                <a:pos x="1237596" y="867774"/>
              </a:cxn>
              <a:cxn ang="0">
                <a:pos x="1199486" y="949683"/>
              </a:cxn>
              <a:cxn ang="0">
                <a:pos x="1150638" y="1024811"/>
              </a:cxn>
              <a:cxn ang="0">
                <a:pos x="1092041" y="1092168"/>
              </a:cxn>
              <a:cxn ang="0">
                <a:pos x="1024684" y="1150765"/>
              </a:cxn>
              <a:cxn ang="0">
                <a:pos x="949556" y="1199613"/>
              </a:cxn>
              <a:cxn ang="0">
                <a:pos x="867647" y="1237723"/>
              </a:cxn>
              <a:cxn ang="0">
                <a:pos x="779946" y="1264105"/>
              </a:cxn>
              <a:cxn ang="0">
                <a:pos x="687442" y="1277770"/>
              </a:cxn>
              <a:cxn ang="0">
                <a:pos x="591955" y="1277770"/>
              </a:cxn>
              <a:cxn ang="0">
                <a:pos x="499451" y="1264105"/>
              </a:cxn>
              <a:cxn ang="0">
                <a:pos x="411750" y="1237723"/>
              </a:cxn>
              <a:cxn ang="0">
                <a:pos x="329841" y="1199613"/>
              </a:cxn>
              <a:cxn ang="0">
                <a:pos x="254713" y="1150765"/>
              </a:cxn>
              <a:cxn ang="0">
                <a:pos x="187356" y="1092168"/>
              </a:cxn>
              <a:cxn ang="0">
                <a:pos x="128759" y="1024811"/>
              </a:cxn>
              <a:cxn ang="0">
                <a:pos x="79911" y="949683"/>
              </a:cxn>
              <a:cxn ang="0">
                <a:pos x="41801" y="867774"/>
              </a:cxn>
              <a:cxn ang="0">
                <a:pos x="15419" y="780073"/>
              </a:cxn>
              <a:cxn ang="0">
                <a:pos x="1754" y="687569"/>
              </a:cxn>
            </a:cxnLst>
            <a:rect l="0" t="0" r="r" b="b"/>
            <a:pathLst>
              <a:path w="1279525" h="1279525">
                <a:moveTo>
                  <a:pt x="0" y="639826"/>
                </a:moveTo>
                <a:lnTo>
                  <a:pt x="1754" y="592081"/>
                </a:lnTo>
                <a:lnTo>
                  <a:pt x="6935" y="545288"/>
                </a:lnTo>
                <a:lnTo>
                  <a:pt x="15419" y="499572"/>
                </a:lnTo>
                <a:lnTo>
                  <a:pt x="27082" y="455054"/>
                </a:lnTo>
                <a:lnTo>
                  <a:pt x="41801" y="411860"/>
                </a:lnTo>
                <a:lnTo>
                  <a:pt x="59452" y="370114"/>
                </a:lnTo>
                <a:lnTo>
                  <a:pt x="79911" y="329938"/>
                </a:lnTo>
                <a:lnTo>
                  <a:pt x="103054" y="291457"/>
                </a:lnTo>
                <a:lnTo>
                  <a:pt x="128759" y="254794"/>
                </a:lnTo>
                <a:lnTo>
                  <a:pt x="156901" y="220074"/>
                </a:lnTo>
                <a:lnTo>
                  <a:pt x="187356" y="187420"/>
                </a:lnTo>
                <a:lnTo>
                  <a:pt x="220002" y="156956"/>
                </a:lnTo>
                <a:lnTo>
                  <a:pt x="254713" y="128805"/>
                </a:lnTo>
                <a:lnTo>
                  <a:pt x="291368" y="103093"/>
                </a:lnTo>
                <a:lnTo>
                  <a:pt x="329841" y="79941"/>
                </a:lnTo>
                <a:lnTo>
                  <a:pt x="370010" y="59475"/>
                </a:lnTo>
                <a:lnTo>
                  <a:pt x="411750" y="41818"/>
                </a:lnTo>
                <a:lnTo>
                  <a:pt x="454938" y="27093"/>
                </a:lnTo>
                <a:lnTo>
                  <a:pt x="499451" y="15425"/>
                </a:lnTo>
                <a:lnTo>
                  <a:pt x="545164" y="6938"/>
                </a:lnTo>
                <a:lnTo>
                  <a:pt x="591955" y="1755"/>
                </a:lnTo>
                <a:lnTo>
                  <a:pt x="639699" y="0"/>
                </a:lnTo>
                <a:lnTo>
                  <a:pt x="687442" y="1755"/>
                </a:lnTo>
                <a:lnTo>
                  <a:pt x="734233" y="6938"/>
                </a:lnTo>
                <a:lnTo>
                  <a:pt x="779946" y="15425"/>
                </a:lnTo>
                <a:lnTo>
                  <a:pt x="824459" y="27093"/>
                </a:lnTo>
                <a:lnTo>
                  <a:pt x="867647" y="41818"/>
                </a:lnTo>
                <a:lnTo>
                  <a:pt x="909387" y="59475"/>
                </a:lnTo>
                <a:lnTo>
                  <a:pt x="949556" y="79941"/>
                </a:lnTo>
                <a:lnTo>
                  <a:pt x="988029" y="103093"/>
                </a:lnTo>
                <a:lnTo>
                  <a:pt x="1024684" y="128805"/>
                </a:lnTo>
                <a:lnTo>
                  <a:pt x="1059395" y="156956"/>
                </a:lnTo>
                <a:lnTo>
                  <a:pt x="1092041" y="187420"/>
                </a:lnTo>
                <a:lnTo>
                  <a:pt x="1122496" y="220074"/>
                </a:lnTo>
                <a:lnTo>
                  <a:pt x="1150638" y="254794"/>
                </a:lnTo>
                <a:lnTo>
                  <a:pt x="1176343" y="291457"/>
                </a:lnTo>
                <a:lnTo>
                  <a:pt x="1199486" y="329938"/>
                </a:lnTo>
                <a:lnTo>
                  <a:pt x="1219945" y="370114"/>
                </a:lnTo>
                <a:lnTo>
                  <a:pt x="1237596" y="411860"/>
                </a:lnTo>
                <a:lnTo>
                  <a:pt x="1252315" y="455054"/>
                </a:lnTo>
                <a:lnTo>
                  <a:pt x="1263978" y="499572"/>
                </a:lnTo>
                <a:lnTo>
                  <a:pt x="1272462" y="545288"/>
                </a:lnTo>
                <a:lnTo>
                  <a:pt x="1277643" y="592081"/>
                </a:lnTo>
                <a:lnTo>
                  <a:pt x="1279398" y="639826"/>
                </a:lnTo>
                <a:lnTo>
                  <a:pt x="1277643" y="687569"/>
                </a:lnTo>
                <a:lnTo>
                  <a:pt x="1272462" y="734360"/>
                </a:lnTo>
                <a:lnTo>
                  <a:pt x="1263978" y="780073"/>
                </a:lnTo>
                <a:lnTo>
                  <a:pt x="1252315" y="824586"/>
                </a:lnTo>
                <a:lnTo>
                  <a:pt x="1237596" y="867774"/>
                </a:lnTo>
                <a:lnTo>
                  <a:pt x="1219945" y="909514"/>
                </a:lnTo>
                <a:lnTo>
                  <a:pt x="1199486" y="949683"/>
                </a:lnTo>
                <a:lnTo>
                  <a:pt x="1176343" y="988156"/>
                </a:lnTo>
                <a:lnTo>
                  <a:pt x="1150638" y="1024811"/>
                </a:lnTo>
                <a:lnTo>
                  <a:pt x="1122496" y="1059522"/>
                </a:lnTo>
                <a:lnTo>
                  <a:pt x="1092041" y="1092168"/>
                </a:lnTo>
                <a:lnTo>
                  <a:pt x="1059395" y="1122623"/>
                </a:lnTo>
                <a:lnTo>
                  <a:pt x="1024684" y="1150765"/>
                </a:lnTo>
                <a:lnTo>
                  <a:pt x="988029" y="1176470"/>
                </a:lnTo>
                <a:lnTo>
                  <a:pt x="949556" y="1199613"/>
                </a:lnTo>
                <a:lnTo>
                  <a:pt x="909387" y="1220072"/>
                </a:lnTo>
                <a:lnTo>
                  <a:pt x="867647" y="1237723"/>
                </a:lnTo>
                <a:lnTo>
                  <a:pt x="824459" y="1252442"/>
                </a:lnTo>
                <a:lnTo>
                  <a:pt x="779946" y="1264105"/>
                </a:lnTo>
                <a:lnTo>
                  <a:pt x="734233" y="1272589"/>
                </a:lnTo>
                <a:lnTo>
                  <a:pt x="687442" y="1277770"/>
                </a:lnTo>
                <a:lnTo>
                  <a:pt x="639699" y="1279525"/>
                </a:lnTo>
                <a:lnTo>
                  <a:pt x="591955" y="1277770"/>
                </a:lnTo>
                <a:lnTo>
                  <a:pt x="545164" y="1272589"/>
                </a:lnTo>
                <a:lnTo>
                  <a:pt x="499451" y="1264105"/>
                </a:lnTo>
                <a:lnTo>
                  <a:pt x="454938" y="1252442"/>
                </a:lnTo>
                <a:lnTo>
                  <a:pt x="411750" y="1237723"/>
                </a:lnTo>
                <a:lnTo>
                  <a:pt x="370010" y="1220072"/>
                </a:lnTo>
                <a:lnTo>
                  <a:pt x="329841" y="1199613"/>
                </a:lnTo>
                <a:lnTo>
                  <a:pt x="291368" y="1176470"/>
                </a:lnTo>
                <a:lnTo>
                  <a:pt x="254713" y="1150765"/>
                </a:lnTo>
                <a:lnTo>
                  <a:pt x="220002" y="1122623"/>
                </a:lnTo>
                <a:lnTo>
                  <a:pt x="187356" y="1092168"/>
                </a:lnTo>
                <a:lnTo>
                  <a:pt x="156901" y="1059522"/>
                </a:lnTo>
                <a:lnTo>
                  <a:pt x="128759" y="1024811"/>
                </a:lnTo>
                <a:lnTo>
                  <a:pt x="103054" y="988156"/>
                </a:lnTo>
                <a:lnTo>
                  <a:pt x="79911" y="949683"/>
                </a:lnTo>
                <a:lnTo>
                  <a:pt x="59452" y="909514"/>
                </a:lnTo>
                <a:lnTo>
                  <a:pt x="41801" y="867774"/>
                </a:lnTo>
                <a:lnTo>
                  <a:pt x="27082" y="824586"/>
                </a:lnTo>
                <a:lnTo>
                  <a:pt x="15419" y="780073"/>
                </a:lnTo>
                <a:lnTo>
                  <a:pt x="6935" y="734360"/>
                </a:lnTo>
                <a:lnTo>
                  <a:pt x="1754" y="687569"/>
                </a:lnTo>
                <a:lnTo>
                  <a:pt x="0" y="63982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2" name="object 62"/>
          <p:cNvSpPr txBox="1"/>
          <p:nvPr/>
        </p:nvSpPr>
        <p:spPr>
          <a:xfrm>
            <a:off x="5758656" y="2474913"/>
            <a:ext cx="842963" cy="1936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Обра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зование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584" name="object 63"/>
          <p:cNvSpPr>
            <a:spLocks noChangeArrowheads="1"/>
          </p:cNvSpPr>
          <p:nvPr/>
        </p:nvSpPr>
        <p:spPr bwMode="auto">
          <a:xfrm>
            <a:off x="5757863" y="3273425"/>
            <a:ext cx="1243012" cy="8969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85" name="object 64"/>
          <p:cNvSpPr>
            <a:spLocks noChangeArrowheads="1"/>
          </p:cNvSpPr>
          <p:nvPr/>
        </p:nvSpPr>
        <p:spPr bwMode="auto">
          <a:xfrm>
            <a:off x="6276975" y="3660775"/>
            <a:ext cx="155575" cy="1555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86" name="object 65"/>
          <p:cNvSpPr>
            <a:spLocks/>
          </p:cNvSpPr>
          <p:nvPr/>
        </p:nvSpPr>
        <p:spPr bwMode="auto">
          <a:xfrm>
            <a:off x="5835650" y="3300413"/>
            <a:ext cx="1089025" cy="741362"/>
          </a:xfrm>
          <a:custGeom>
            <a:avLst/>
            <a:gdLst/>
            <a:ahLst/>
            <a:cxnLst>
              <a:cxn ang="0">
                <a:pos x="820928" y="0"/>
              </a:cxn>
              <a:cxn ang="0">
                <a:pos x="858392" y="69723"/>
              </a:cxn>
              <a:cxn ang="0">
                <a:pos x="0" y="531241"/>
              </a:cxn>
              <a:cxn ang="0">
                <a:pos x="112522" y="740664"/>
              </a:cxn>
              <a:cxn ang="0">
                <a:pos x="971041" y="279273"/>
              </a:cxn>
              <a:cxn ang="0">
                <a:pos x="1029493" y="279273"/>
              </a:cxn>
              <a:cxn ang="0">
                <a:pos x="1089279" y="80645"/>
              </a:cxn>
              <a:cxn ang="0">
                <a:pos x="820928" y="0"/>
              </a:cxn>
              <a:cxn ang="0">
                <a:pos x="1029493" y="279273"/>
              </a:cxn>
              <a:cxn ang="0">
                <a:pos x="971041" y="279273"/>
              </a:cxn>
              <a:cxn ang="0">
                <a:pos x="1008507" y="348996"/>
              </a:cxn>
              <a:cxn ang="0">
                <a:pos x="1029493" y="279273"/>
              </a:cxn>
            </a:cxnLst>
            <a:rect l="0" t="0" r="r" b="b"/>
            <a:pathLst>
              <a:path w="1089659" h="741045">
                <a:moveTo>
                  <a:pt x="820928" y="0"/>
                </a:moveTo>
                <a:lnTo>
                  <a:pt x="858392" y="69723"/>
                </a:lnTo>
                <a:lnTo>
                  <a:pt x="0" y="531241"/>
                </a:lnTo>
                <a:lnTo>
                  <a:pt x="112522" y="740664"/>
                </a:lnTo>
                <a:lnTo>
                  <a:pt x="971041" y="279273"/>
                </a:lnTo>
                <a:lnTo>
                  <a:pt x="1029493" y="279273"/>
                </a:lnTo>
                <a:lnTo>
                  <a:pt x="1089279" y="80645"/>
                </a:lnTo>
                <a:lnTo>
                  <a:pt x="820928" y="0"/>
                </a:lnTo>
                <a:close/>
              </a:path>
              <a:path w="1089659" h="741045">
                <a:moveTo>
                  <a:pt x="1029493" y="279273"/>
                </a:moveTo>
                <a:lnTo>
                  <a:pt x="971041" y="279273"/>
                </a:lnTo>
                <a:lnTo>
                  <a:pt x="1008507" y="348996"/>
                </a:lnTo>
                <a:lnTo>
                  <a:pt x="1029493" y="279273"/>
                </a:lnTo>
                <a:close/>
              </a:path>
            </a:pathLst>
          </a:custGeom>
          <a:solidFill>
            <a:srgbClr val="B58A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87" name="object 66"/>
          <p:cNvSpPr>
            <a:spLocks noChangeArrowheads="1"/>
          </p:cNvSpPr>
          <p:nvPr/>
        </p:nvSpPr>
        <p:spPr bwMode="auto">
          <a:xfrm>
            <a:off x="7416800" y="2093913"/>
            <a:ext cx="1471613" cy="1471612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88" name="object 67"/>
          <p:cNvSpPr>
            <a:spLocks/>
          </p:cNvSpPr>
          <p:nvPr/>
        </p:nvSpPr>
        <p:spPr bwMode="auto">
          <a:xfrm>
            <a:off x="7335838" y="2178050"/>
            <a:ext cx="1277937" cy="1277938"/>
          </a:xfrm>
          <a:custGeom>
            <a:avLst/>
            <a:gdLst/>
            <a:ahLst/>
            <a:cxnLst>
              <a:cxn ang="0">
                <a:pos x="591608" y="1752"/>
              </a:cxn>
              <a:cxn ang="0">
                <a:pos x="499167" y="15406"/>
              </a:cxn>
              <a:cxn ang="0">
                <a:pos x="411523" y="41766"/>
              </a:cxn>
              <a:cxn ang="0">
                <a:pos x="329664" y="79846"/>
              </a:cxn>
              <a:cxn ang="0">
                <a:pos x="254580" y="128658"/>
              </a:cxn>
              <a:cxn ang="0">
                <a:pos x="187261" y="187213"/>
              </a:cxn>
              <a:cxn ang="0">
                <a:pos x="128695" y="254526"/>
              </a:cxn>
              <a:cxn ang="0">
                <a:pos x="79872" y="329608"/>
              </a:cxn>
              <a:cxn ang="0">
                <a:pos x="41781" y="411471"/>
              </a:cxn>
              <a:cxn ang="0">
                <a:pos x="15412" y="499128"/>
              </a:cxn>
              <a:cxn ang="0">
                <a:pos x="1753" y="591592"/>
              </a:cxn>
              <a:cxn ang="0">
                <a:pos x="1753" y="687027"/>
              </a:cxn>
              <a:cxn ang="0">
                <a:pos x="15412" y="779468"/>
              </a:cxn>
              <a:cxn ang="0">
                <a:pos x="41781" y="867112"/>
              </a:cxn>
              <a:cxn ang="0">
                <a:pos x="79872" y="948971"/>
              </a:cxn>
              <a:cxn ang="0">
                <a:pos x="128695" y="1024055"/>
              </a:cxn>
              <a:cxn ang="0">
                <a:pos x="187261" y="1091374"/>
              </a:cxn>
              <a:cxn ang="0">
                <a:pos x="254580" y="1149940"/>
              </a:cxn>
              <a:cxn ang="0">
                <a:pos x="329664" y="1198763"/>
              </a:cxn>
              <a:cxn ang="0">
                <a:pos x="411523" y="1236854"/>
              </a:cxn>
              <a:cxn ang="0">
                <a:pos x="499167" y="1263223"/>
              </a:cxn>
              <a:cxn ang="0">
                <a:pos x="591608" y="1276882"/>
              </a:cxn>
              <a:cxn ang="0">
                <a:pos x="687043" y="1276882"/>
              </a:cxn>
              <a:cxn ang="0">
                <a:pos x="779507" y="1263223"/>
              </a:cxn>
              <a:cxn ang="0">
                <a:pos x="867164" y="1236854"/>
              </a:cxn>
              <a:cxn ang="0">
                <a:pos x="949027" y="1198763"/>
              </a:cxn>
              <a:cxn ang="0">
                <a:pos x="1024109" y="1149940"/>
              </a:cxn>
              <a:cxn ang="0">
                <a:pos x="1091422" y="1091374"/>
              </a:cxn>
              <a:cxn ang="0">
                <a:pos x="1149977" y="1024055"/>
              </a:cxn>
              <a:cxn ang="0">
                <a:pos x="1198789" y="948971"/>
              </a:cxn>
              <a:cxn ang="0">
                <a:pos x="1236869" y="867112"/>
              </a:cxn>
              <a:cxn ang="0">
                <a:pos x="1263229" y="779468"/>
              </a:cxn>
              <a:cxn ang="0">
                <a:pos x="1276883" y="687027"/>
              </a:cxn>
              <a:cxn ang="0">
                <a:pos x="1276883" y="591592"/>
              </a:cxn>
              <a:cxn ang="0">
                <a:pos x="1263229" y="499128"/>
              </a:cxn>
              <a:cxn ang="0">
                <a:pos x="1236869" y="411471"/>
              </a:cxn>
              <a:cxn ang="0">
                <a:pos x="1198789" y="329608"/>
              </a:cxn>
              <a:cxn ang="0">
                <a:pos x="1149977" y="254526"/>
              </a:cxn>
              <a:cxn ang="0">
                <a:pos x="1091422" y="187213"/>
              </a:cxn>
              <a:cxn ang="0">
                <a:pos x="1024109" y="128658"/>
              </a:cxn>
              <a:cxn ang="0">
                <a:pos x="949027" y="79846"/>
              </a:cxn>
              <a:cxn ang="0">
                <a:pos x="867164" y="41766"/>
              </a:cxn>
              <a:cxn ang="0">
                <a:pos x="779507" y="15406"/>
              </a:cxn>
              <a:cxn ang="0">
                <a:pos x="687043" y="1752"/>
              </a:cxn>
            </a:cxnLst>
            <a:rect l="0" t="0" r="r" b="b"/>
            <a:pathLst>
              <a:path w="1278890" h="1278889">
                <a:moveTo>
                  <a:pt x="639317" y="0"/>
                </a:moveTo>
                <a:lnTo>
                  <a:pt x="591608" y="1752"/>
                </a:lnTo>
                <a:lnTo>
                  <a:pt x="544850" y="6929"/>
                </a:lnTo>
                <a:lnTo>
                  <a:pt x="499167" y="15406"/>
                </a:lnTo>
                <a:lnTo>
                  <a:pt x="454683" y="27059"/>
                </a:lnTo>
                <a:lnTo>
                  <a:pt x="411523" y="41766"/>
                </a:lnTo>
                <a:lnTo>
                  <a:pt x="369808" y="59403"/>
                </a:lnTo>
                <a:lnTo>
                  <a:pt x="329664" y="79846"/>
                </a:lnTo>
                <a:lnTo>
                  <a:pt x="291213" y="102972"/>
                </a:lnTo>
                <a:lnTo>
                  <a:pt x="254580" y="128658"/>
                </a:lnTo>
                <a:lnTo>
                  <a:pt x="219888" y="156779"/>
                </a:lnTo>
                <a:lnTo>
                  <a:pt x="187261" y="187213"/>
                </a:lnTo>
                <a:lnTo>
                  <a:pt x="156822" y="219837"/>
                </a:lnTo>
                <a:lnTo>
                  <a:pt x="128695" y="254526"/>
                </a:lnTo>
                <a:lnTo>
                  <a:pt x="103004" y="291157"/>
                </a:lnTo>
                <a:lnTo>
                  <a:pt x="79872" y="329608"/>
                </a:lnTo>
                <a:lnTo>
                  <a:pt x="59423" y="369753"/>
                </a:lnTo>
                <a:lnTo>
                  <a:pt x="41781" y="411471"/>
                </a:lnTo>
                <a:lnTo>
                  <a:pt x="27070" y="454637"/>
                </a:lnTo>
                <a:lnTo>
                  <a:pt x="15412" y="499128"/>
                </a:lnTo>
                <a:lnTo>
                  <a:pt x="6932" y="544821"/>
                </a:lnTo>
                <a:lnTo>
                  <a:pt x="1753" y="591592"/>
                </a:lnTo>
                <a:lnTo>
                  <a:pt x="0" y="639318"/>
                </a:lnTo>
                <a:lnTo>
                  <a:pt x="1753" y="687027"/>
                </a:lnTo>
                <a:lnTo>
                  <a:pt x="6932" y="733785"/>
                </a:lnTo>
                <a:lnTo>
                  <a:pt x="15412" y="779468"/>
                </a:lnTo>
                <a:lnTo>
                  <a:pt x="27070" y="823952"/>
                </a:lnTo>
                <a:lnTo>
                  <a:pt x="41781" y="867112"/>
                </a:lnTo>
                <a:lnTo>
                  <a:pt x="59423" y="908827"/>
                </a:lnTo>
                <a:lnTo>
                  <a:pt x="79872" y="948971"/>
                </a:lnTo>
                <a:lnTo>
                  <a:pt x="103004" y="987422"/>
                </a:lnTo>
                <a:lnTo>
                  <a:pt x="128695" y="1024055"/>
                </a:lnTo>
                <a:lnTo>
                  <a:pt x="156822" y="1058747"/>
                </a:lnTo>
                <a:lnTo>
                  <a:pt x="187261" y="1091374"/>
                </a:lnTo>
                <a:lnTo>
                  <a:pt x="219888" y="1121813"/>
                </a:lnTo>
                <a:lnTo>
                  <a:pt x="254580" y="1149940"/>
                </a:lnTo>
                <a:lnTo>
                  <a:pt x="291213" y="1175631"/>
                </a:lnTo>
                <a:lnTo>
                  <a:pt x="329664" y="1198763"/>
                </a:lnTo>
                <a:lnTo>
                  <a:pt x="369808" y="1219212"/>
                </a:lnTo>
                <a:lnTo>
                  <a:pt x="411523" y="1236854"/>
                </a:lnTo>
                <a:lnTo>
                  <a:pt x="454683" y="1251565"/>
                </a:lnTo>
                <a:lnTo>
                  <a:pt x="499167" y="1263223"/>
                </a:lnTo>
                <a:lnTo>
                  <a:pt x="544850" y="1271703"/>
                </a:lnTo>
                <a:lnTo>
                  <a:pt x="591608" y="1276882"/>
                </a:lnTo>
                <a:lnTo>
                  <a:pt x="639317" y="1278636"/>
                </a:lnTo>
                <a:lnTo>
                  <a:pt x="687043" y="1276882"/>
                </a:lnTo>
                <a:lnTo>
                  <a:pt x="733814" y="1271703"/>
                </a:lnTo>
                <a:lnTo>
                  <a:pt x="779507" y="1263223"/>
                </a:lnTo>
                <a:lnTo>
                  <a:pt x="823998" y="1251565"/>
                </a:lnTo>
                <a:lnTo>
                  <a:pt x="867164" y="1236854"/>
                </a:lnTo>
                <a:lnTo>
                  <a:pt x="908882" y="1219212"/>
                </a:lnTo>
                <a:lnTo>
                  <a:pt x="949027" y="1198763"/>
                </a:lnTo>
                <a:lnTo>
                  <a:pt x="987478" y="1175631"/>
                </a:lnTo>
                <a:lnTo>
                  <a:pt x="1024109" y="1149940"/>
                </a:lnTo>
                <a:lnTo>
                  <a:pt x="1058798" y="1121813"/>
                </a:lnTo>
                <a:lnTo>
                  <a:pt x="1091422" y="1091374"/>
                </a:lnTo>
                <a:lnTo>
                  <a:pt x="1121856" y="1058747"/>
                </a:lnTo>
                <a:lnTo>
                  <a:pt x="1149977" y="1024055"/>
                </a:lnTo>
                <a:lnTo>
                  <a:pt x="1175663" y="987422"/>
                </a:lnTo>
                <a:lnTo>
                  <a:pt x="1198789" y="948971"/>
                </a:lnTo>
                <a:lnTo>
                  <a:pt x="1219232" y="908827"/>
                </a:lnTo>
                <a:lnTo>
                  <a:pt x="1236869" y="867112"/>
                </a:lnTo>
                <a:lnTo>
                  <a:pt x="1251576" y="823952"/>
                </a:lnTo>
                <a:lnTo>
                  <a:pt x="1263229" y="779468"/>
                </a:lnTo>
                <a:lnTo>
                  <a:pt x="1271706" y="733785"/>
                </a:lnTo>
                <a:lnTo>
                  <a:pt x="1276883" y="687027"/>
                </a:lnTo>
                <a:lnTo>
                  <a:pt x="1278635" y="639318"/>
                </a:lnTo>
                <a:lnTo>
                  <a:pt x="1276883" y="591592"/>
                </a:lnTo>
                <a:lnTo>
                  <a:pt x="1271706" y="544821"/>
                </a:lnTo>
                <a:lnTo>
                  <a:pt x="1263229" y="499128"/>
                </a:lnTo>
                <a:lnTo>
                  <a:pt x="1251576" y="454637"/>
                </a:lnTo>
                <a:lnTo>
                  <a:pt x="1236869" y="411471"/>
                </a:lnTo>
                <a:lnTo>
                  <a:pt x="1219232" y="369753"/>
                </a:lnTo>
                <a:lnTo>
                  <a:pt x="1198789" y="329608"/>
                </a:lnTo>
                <a:lnTo>
                  <a:pt x="1175663" y="291157"/>
                </a:lnTo>
                <a:lnTo>
                  <a:pt x="1149977" y="254526"/>
                </a:lnTo>
                <a:lnTo>
                  <a:pt x="1121856" y="219837"/>
                </a:lnTo>
                <a:lnTo>
                  <a:pt x="1091422" y="187213"/>
                </a:lnTo>
                <a:lnTo>
                  <a:pt x="1058798" y="156779"/>
                </a:lnTo>
                <a:lnTo>
                  <a:pt x="1024109" y="128658"/>
                </a:lnTo>
                <a:lnTo>
                  <a:pt x="987478" y="102972"/>
                </a:lnTo>
                <a:lnTo>
                  <a:pt x="949027" y="79846"/>
                </a:lnTo>
                <a:lnTo>
                  <a:pt x="908882" y="59403"/>
                </a:lnTo>
                <a:lnTo>
                  <a:pt x="867164" y="41766"/>
                </a:lnTo>
                <a:lnTo>
                  <a:pt x="823998" y="27059"/>
                </a:lnTo>
                <a:lnTo>
                  <a:pt x="779507" y="15406"/>
                </a:lnTo>
                <a:lnTo>
                  <a:pt x="733814" y="6929"/>
                </a:lnTo>
                <a:lnTo>
                  <a:pt x="687043" y="1752"/>
                </a:lnTo>
                <a:lnTo>
                  <a:pt x="639317" y="0"/>
                </a:lnTo>
                <a:close/>
              </a:path>
            </a:pathLst>
          </a:custGeom>
          <a:solidFill>
            <a:srgbClr val="B58A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89" name="object 68"/>
          <p:cNvSpPr>
            <a:spLocks/>
          </p:cNvSpPr>
          <p:nvPr/>
        </p:nvSpPr>
        <p:spPr bwMode="auto">
          <a:xfrm>
            <a:off x="7335838" y="2178050"/>
            <a:ext cx="1277937" cy="1277938"/>
          </a:xfrm>
          <a:custGeom>
            <a:avLst/>
            <a:gdLst/>
            <a:ahLst/>
            <a:cxnLst>
              <a:cxn ang="0">
                <a:pos x="1753" y="591592"/>
              </a:cxn>
              <a:cxn ang="0">
                <a:pos x="15412" y="499128"/>
              </a:cxn>
              <a:cxn ang="0">
                <a:pos x="41781" y="411471"/>
              </a:cxn>
              <a:cxn ang="0">
                <a:pos x="79872" y="329608"/>
              </a:cxn>
              <a:cxn ang="0">
                <a:pos x="128695" y="254526"/>
              </a:cxn>
              <a:cxn ang="0">
                <a:pos x="187261" y="187213"/>
              </a:cxn>
              <a:cxn ang="0">
                <a:pos x="254580" y="128658"/>
              </a:cxn>
              <a:cxn ang="0">
                <a:pos x="329664" y="79846"/>
              </a:cxn>
              <a:cxn ang="0">
                <a:pos x="411523" y="41766"/>
              </a:cxn>
              <a:cxn ang="0">
                <a:pos x="499167" y="15406"/>
              </a:cxn>
              <a:cxn ang="0">
                <a:pos x="591608" y="1752"/>
              </a:cxn>
              <a:cxn ang="0">
                <a:pos x="687043" y="1752"/>
              </a:cxn>
              <a:cxn ang="0">
                <a:pos x="779507" y="15406"/>
              </a:cxn>
              <a:cxn ang="0">
                <a:pos x="867164" y="41766"/>
              </a:cxn>
              <a:cxn ang="0">
                <a:pos x="949027" y="79846"/>
              </a:cxn>
              <a:cxn ang="0">
                <a:pos x="1024109" y="128658"/>
              </a:cxn>
              <a:cxn ang="0">
                <a:pos x="1091422" y="187213"/>
              </a:cxn>
              <a:cxn ang="0">
                <a:pos x="1149977" y="254526"/>
              </a:cxn>
              <a:cxn ang="0">
                <a:pos x="1198789" y="329608"/>
              </a:cxn>
              <a:cxn ang="0">
                <a:pos x="1236869" y="411471"/>
              </a:cxn>
              <a:cxn ang="0">
                <a:pos x="1263229" y="499128"/>
              </a:cxn>
              <a:cxn ang="0">
                <a:pos x="1276883" y="591592"/>
              </a:cxn>
              <a:cxn ang="0">
                <a:pos x="1276883" y="687027"/>
              </a:cxn>
              <a:cxn ang="0">
                <a:pos x="1263229" y="779468"/>
              </a:cxn>
              <a:cxn ang="0">
                <a:pos x="1236869" y="867112"/>
              </a:cxn>
              <a:cxn ang="0">
                <a:pos x="1198789" y="948971"/>
              </a:cxn>
              <a:cxn ang="0">
                <a:pos x="1149977" y="1024055"/>
              </a:cxn>
              <a:cxn ang="0">
                <a:pos x="1091422" y="1091374"/>
              </a:cxn>
              <a:cxn ang="0">
                <a:pos x="1024109" y="1149940"/>
              </a:cxn>
              <a:cxn ang="0">
                <a:pos x="949027" y="1198763"/>
              </a:cxn>
              <a:cxn ang="0">
                <a:pos x="867164" y="1236854"/>
              </a:cxn>
              <a:cxn ang="0">
                <a:pos x="779507" y="1263223"/>
              </a:cxn>
              <a:cxn ang="0">
                <a:pos x="687043" y="1276882"/>
              </a:cxn>
              <a:cxn ang="0">
                <a:pos x="591608" y="1276882"/>
              </a:cxn>
              <a:cxn ang="0">
                <a:pos x="499167" y="1263223"/>
              </a:cxn>
              <a:cxn ang="0">
                <a:pos x="411523" y="1236854"/>
              </a:cxn>
              <a:cxn ang="0">
                <a:pos x="329664" y="1198763"/>
              </a:cxn>
              <a:cxn ang="0">
                <a:pos x="254580" y="1149940"/>
              </a:cxn>
              <a:cxn ang="0">
                <a:pos x="187261" y="1091374"/>
              </a:cxn>
              <a:cxn ang="0">
                <a:pos x="128695" y="1024055"/>
              </a:cxn>
              <a:cxn ang="0">
                <a:pos x="79872" y="948971"/>
              </a:cxn>
              <a:cxn ang="0">
                <a:pos x="41781" y="867112"/>
              </a:cxn>
              <a:cxn ang="0">
                <a:pos x="15412" y="779468"/>
              </a:cxn>
              <a:cxn ang="0">
                <a:pos x="1753" y="687027"/>
              </a:cxn>
            </a:cxnLst>
            <a:rect l="0" t="0" r="r" b="b"/>
            <a:pathLst>
              <a:path w="1278890" h="1278889">
                <a:moveTo>
                  <a:pt x="0" y="639318"/>
                </a:moveTo>
                <a:lnTo>
                  <a:pt x="1753" y="591592"/>
                </a:lnTo>
                <a:lnTo>
                  <a:pt x="6932" y="544821"/>
                </a:lnTo>
                <a:lnTo>
                  <a:pt x="15412" y="499128"/>
                </a:lnTo>
                <a:lnTo>
                  <a:pt x="27070" y="454637"/>
                </a:lnTo>
                <a:lnTo>
                  <a:pt x="41781" y="411471"/>
                </a:lnTo>
                <a:lnTo>
                  <a:pt x="59423" y="369753"/>
                </a:lnTo>
                <a:lnTo>
                  <a:pt x="79872" y="329608"/>
                </a:lnTo>
                <a:lnTo>
                  <a:pt x="103004" y="291157"/>
                </a:lnTo>
                <a:lnTo>
                  <a:pt x="128695" y="254526"/>
                </a:lnTo>
                <a:lnTo>
                  <a:pt x="156822" y="219837"/>
                </a:lnTo>
                <a:lnTo>
                  <a:pt x="187261" y="187213"/>
                </a:lnTo>
                <a:lnTo>
                  <a:pt x="219888" y="156779"/>
                </a:lnTo>
                <a:lnTo>
                  <a:pt x="254580" y="128658"/>
                </a:lnTo>
                <a:lnTo>
                  <a:pt x="291213" y="102972"/>
                </a:lnTo>
                <a:lnTo>
                  <a:pt x="329664" y="79846"/>
                </a:lnTo>
                <a:lnTo>
                  <a:pt x="369808" y="59403"/>
                </a:lnTo>
                <a:lnTo>
                  <a:pt x="411523" y="41766"/>
                </a:lnTo>
                <a:lnTo>
                  <a:pt x="454683" y="27059"/>
                </a:lnTo>
                <a:lnTo>
                  <a:pt x="499167" y="15406"/>
                </a:lnTo>
                <a:lnTo>
                  <a:pt x="544850" y="6929"/>
                </a:lnTo>
                <a:lnTo>
                  <a:pt x="591608" y="1752"/>
                </a:lnTo>
                <a:lnTo>
                  <a:pt x="639317" y="0"/>
                </a:lnTo>
                <a:lnTo>
                  <a:pt x="687043" y="1752"/>
                </a:lnTo>
                <a:lnTo>
                  <a:pt x="733814" y="6929"/>
                </a:lnTo>
                <a:lnTo>
                  <a:pt x="779507" y="15406"/>
                </a:lnTo>
                <a:lnTo>
                  <a:pt x="823998" y="27059"/>
                </a:lnTo>
                <a:lnTo>
                  <a:pt x="867164" y="41766"/>
                </a:lnTo>
                <a:lnTo>
                  <a:pt x="908882" y="59403"/>
                </a:lnTo>
                <a:lnTo>
                  <a:pt x="949027" y="79846"/>
                </a:lnTo>
                <a:lnTo>
                  <a:pt x="987478" y="102972"/>
                </a:lnTo>
                <a:lnTo>
                  <a:pt x="1024109" y="128658"/>
                </a:lnTo>
                <a:lnTo>
                  <a:pt x="1058798" y="156779"/>
                </a:lnTo>
                <a:lnTo>
                  <a:pt x="1091422" y="187213"/>
                </a:lnTo>
                <a:lnTo>
                  <a:pt x="1121856" y="219837"/>
                </a:lnTo>
                <a:lnTo>
                  <a:pt x="1149977" y="254526"/>
                </a:lnTo>
                <a:lnTo>
                  <a:pt x="1175663" y="291157"/>
                </a:lnTo>
                <a:lnTo>
                  <a:pt x="1198789" y="329608"/>
                </a:lnTo>
                <a:lnTo>
                  <a:pt x="1219232" y="369753"/>
                </a:lnTo>
                <a:lnTo>
                  <a:pt x="1236869" y="411471"/>
                </a:lnTo>
                <a:lnTo>
                  <a:pt x="1251576" y="454637"/>
                </a:lnTo>
                <a:lnTo>
                  <a:pt x="1263229" y="499128"/>
                </a:lnTo>
                <a:lnTo>
                  <a:pt x="1271706" y="544821"/>
                </a:lnTo>
                <a:lnTo>
                  <a:pt x="1276883" y="591592"/>
                </a:lnTo>
                <a:lnTo>
                  <a:pt x="1278635" y="639318"/>
                </a:lnTo>
                <a:lnTo>
                  <a:pt x="1276883" y="687027"/>
                </a:lnTo>
                <a:lnTo>
                  <a:pt x="1271706" y="733785"/>
                </a:lnTo>
                <a:lnTo>
                  <a:pt x="1263229" y="779468"/>
                </a:lnTo>
                <a:lnTo>
                  <a:pt x="1251576" y="823952"/>
                </a:lnTo>
                <a:lnTo>
                  <a:pt x="1236869" y="867112"/>
                </a:lnTo>
                <a:lnTo>
                  <a:pt x="1219232" y="908827"/>
                </a:lnTo>
                <a:lnTo>
                  <a:pt x="1198789" y="948971"/>
                </a:lnTo>
                <a:lnTo>
                  <a:pt x="1175663" y="987422"/>
                </a:lnTo>
                <a:lnTo>
                  <a:pt x="1149977" y="1024055"/>
                </a:lnTo>
                <a:lnTo>
                  <a:pt x="1121856" y="1058747"/>
                </a:lnTo>
                <a:lnTo>
                  <a:pt x="1091422" y="1091374"/>
                </a:lnTo>
                <a:lnTo>
                  <a:pt x="1058798" y="1121813"/>
                </a:lnTo>
                <a:lnTo>
                  <a:pt x="1024109" y="1149940"/>
                </a:lnTo>
                <a:lnTo>
                  <a:pt x="987478" y="1175631"/>
                </a:lnTo>
                <a:lnTo>
                  <a:pt x="949027" y="1198763"/>
                </a:lnTo>
                <a:lnTo>
                  <a:pt x="908882" y="1219212"/>
                </a:lnTo>
                <a:lnTo>
                  <a:pt x="867164" y="1236854"/>
                </a:lnTo>
                <a:lnTo>
                  <a:pt x="823998" y="1251565"/>
                </a:lnTo>
                <a:lnTo>
                  <a:pt x="779507" y="1263223"/>
                </a:lnTo>
                <a:lnTo>
                  <a:pt x="733814" y="1271703"/>
                </a:lnTo>
                <a:lnTo>
                  <a:pt x="687043" y="1276882"/>
                </a:lnTo>
                <a:lnTo>
                  <a:pt x="639317" y="1278636"/>
                </a:lnTo>
                <a:lnTo>
                  <a:pt x="591608" y="1276882"/>
                </a:lnTo>
                <a:lnTo>
                  <a:pt x="544850" y="1271703"/>
                </a:lnTo>
                <a:lnTo>
                  <a:pt x="499167" y="1263223"/>
                </a:lnTo>
                <a:lnTo>
                  <a:pt x="454683" y="1251565"/>
                </a:lnTo>
                <a:lnTo>
                  <a:pt x="411523" y="1236854"/>
                </a:lnTo>
                <a:lnTo>
                  <a:pt x="369808" y="1219212"/>
                </a:lnTo>
                <a:lnTo>
                  <a:pt x="329664" y="1198763"/>
                </a:lnTo>
                <a:lnTo>
                  <a:pt x="291213" y="1175631"/>
                </a:lnTo>
                <a:lnTo>
                  <a:pt x="254580" y="1149940"/>
                </a:lnTo>
                <a:lnTo>
                  <a:pt x="219888" y="1121813"/>
                </a:lnTo>
                <a:lnTo>
                  <a:pt x="187261" y="1091374"/>
                </a:lnTo>
                <a:lnTo>
                  <a:pt x="156822" y="1058747"/>
                </a:lnTo>
                <a:lnTo>
                  <a:pt x="128695" y="1024055"/>
                </a:lnTo>
                <a:lnTo>
                  <a:pt x="103004" y="987422"/>
                </a:lnTo>
                <a:lnTo>
                  <a:pt x="79872" y="948971"/>
                </a:lnTo>
                <a:lnTo>
                  <a:pt x="59423" y="908827"/>
                </a:lnTo>
                <a:lnTo>
                  <a:pt x="41781" y="867112"/>
                </a:lnTo>
                <a:lnTo>
                  <a:pt x="27070" y="823952"/>
                </a:lnTo>
                <a:lnTo>
                  <a:pt x="15412" y="779468"/>
                </a:lnTo>
                <a:lnTo>
                  <a:pt x="6932" y="733785"/>
                </a:lnTo>
                <a:lnTo>
                  <a:pt x="1753" y="687027"/>
                </a:lnTo>
                <a:lnTo>
                  <a:pt x="0" y="639318"/>
                </a:lnTo>
                <a:close/>
              </a:path>
            </a:pathLst>
          </a:custGeom>
          <a:noFill/>
          <a:ln w="380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9" name="object 69"/>
          <p:cNvSpPr txBox="1"/>
          <p:nvPr/>
        </p:nvSpPr>
        <p:spPr>
          <a:xfrm>
            <a:off x="7335838" y="2635249"/>
            <a:ext cx="1263650" cy="321242"/>
          </a:xfrm>
          <a:prstGeom prst="rect">
            <a:avLst/>
          </a:prstGeom>
        </p:spPr>
        <p:txBody>
          <a:bodyPr wrap="square" lIns="0" tIns="38735" rIns="0" bIns="0">
            <a:spAutoFit/>
          </a:bodyPr>
          <a:lstStyle/>
          <a:p>
            <a:pPr marL="184150" indent="-171450" algn="ctr">
              <a:lnSpc>
                <a:spcPts val="1125"/>
              </a:lnSpc>
              <a:spcBef>
                <a:spcPts val="300"/>
              </a:spcBef>
            </a:pPr>
            <a:r>
              <a:rPr lang="ru-RU" sz="1100" dirty="0" smtClean="0">
                <a:solidFill>
                  <a:srgbClr val="FFFFFF"/>
                </a:solidFill>
              </a:rPr>
              <a:t>Социальная сфера</a:t>
            </a:r>
            <a:endParaRPr lang="ru-RU" sz="1100" dirty="0"/>
          </a:p>
        </p:txBody>
      </p:sp>
      <p:sp>
        <p:nvSpPr>
          <p:cNvPr id="22591" name="object 70"/>
          <p:cNvSpPr>
            <a:spLocks noChangeArrowheads="1"/>
          </p:cNvSpPr>
          <p:nvPr/>
        </p:nvSpPr>
        <p:spPr bwMode="auto">
          <a:xfrm>
            <a:off x="5781675" y="4856163"/>
            <a:ext cx="1263650" cy="82232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92" name="object 71"/>
          <p:cNvSpPr>
            <a:spLocks noChangeArrowheads="1"/>
          </p:cNvSpPr>
          <p:nvPr/>
        </p:nvSpPr>
        <p:spPr bwMode="auto">
          <a:xfrm>
            <a:off x="6305550" y="5167313"/>
            <a:ext cx="153988" cy="1555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93" name="object 72"/>
          <p:cNvSpPr>
            <a:spLocks/>
          </p:cNvSpPr>
          <p:nvPr/>
        </p:nvSpPr>
        <p:spPr bwMode="auto">
          <a:xfrm>
            <a:off x="5859463" y="4881563"/>
            <a:ext cx="1108075" cy="668337"/>
          </a:xfrm>
          <a:custGeom>
            <a:avLst/>
            <a:gdLst/>
            <a:ahLst/>
            <a:cxnLst>
              <a:cxn ang="0">
                <a:pos x="93345" y="0"/>
              </a:cxn>
              <a:cxn ang="0">
                <a:pos x="0" y="218567"/>
              </a:cxn>
              <a:cxn ang="0">
                <a:pos x="879601" y="594614"/>
              </a:cxn>
              <a:cxn ang="0">
                <a:pos x="848486" y="667512"/>
              </a:cxn>
              <a:cxn ang="0">
                <a:pos x="1108582" y="563118"/>
              </a:cxn>
              <a:cxn ang="0">
                <a:pos x="1033447" y="375920"/>
              </a:cxn>
              <a:cxn ang="0">
                <a:pos x="973074" y="375920"/>
              </a:cxn>
              <a:cxn ang="0">
                <a:pos x="93345" y="0"/>
              </a:cxn>
              <a:cxn ang="0">
                <a:pos x="1004189" y="303022"/>
              </a:cxn>
              <a:cxn ang="0">
                <a:pos x="973074" y="375920"/>
              </a:cxn>
              <a:cxn ang="0">
                <a:pos x="1033447" y="375920"/>
              </a:cxn>
              <a:cxn ang="0">
                <a:pos x="1004189" y="303022"/>
              </a:cxn>
            </a:cxnLst>
            <a:rect l="0" t="0" r="r" b="b"/>
            <a:pathLst>
              <a:path w="1108709" h="668020">
                <a:moveTo>
                  <a:pt x="93345" y="0"/>
                </a:moveTo>
                <a:lnTo>
                  <a:pt x="0" y="218567"/>
                </a:lnTo>
                <a:lnTo>
                  <a:pt x="879601" y="594614"/>
                </a:lnTo>
                <a:lnTo>
                  <a:pt x="848486" y="667512"/>
                </a:lnTo>
                <a:lnTo>
                  <a:pt x="1108582" y="563118"/>
                </a:lnTo>
                <a:lnTo>
                  <a:pt x="1033447" y="375920"/>
                </a:lnTo>
                <a:lnTo>
                  <a:pt x="973074" y="375920"/>
                </a:lnTo>
                <a:lnTo>
                  <a:pt x="93345" y="0"/>
                </a:lnTo>
                <a:close/>
              </a:path>
              <a:path w="1108709" h="668020">
                <a:moveTo>
                  <a:pt x="1004189" y="303022"/>
                </a:moveTo>
                <a:lnTo>
                  <a:pt x="973074" y="375920"/>
                </a:lnTo>
                <a:lnTo>
                  <a:pt x="1033447" y="375920"/>
                </a:lnTo>
                <a:lnTo>
                  <a:pt x="1004189" y="303022"/>
                </a:lnTo>
                <a:close/>
              </a:path>
            </a:pathLst>
          </a:custGeom>
          <a:solidFill>
            <a:srgbClr val="C3976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94" name="object 73"/>
          <p:cNvSpPr>
            <a:spLocks noChangeArrowheads="1"/>
          </p:cNvSpPr>
          <p:nvPr/>
        </p:nvSpPr>
        <p:spPr bwMode="auto">
          <a:xfrm>
            <a:off x="7319963" y="5221288"/>
            <a:ext cx="1487487" cy="148590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95" name="object 74"/>
          <p:cNvSpPr>
            <a:spLocks/>
          </p:cNvSpPr>
          <p:nvPr/>
        </p:nvSpPr>
        <p:spPr bwMode="auto">
          <a:xfrm>
            <a:off x="7416800" y="5267325"/>
            <a:ext cx="1390650" cy="1485900"/>
          </a:xfrm>
          <a:custGeom>
            <a:avLst/>
            <a:gdLst/>
            <a:ahLst/>
            <a:cxnLst>
              <a:cxn ang="0">
                <a:pos x="598298" y="1773"/>
              </a:cxn>
              <a:cxn ang="0">
                <a:pos x="504799" y="15583"/>
              </a:cxn>
              <a:cxn ang="0">
                <a:pos x="416155" y="42247"/>
              </a:cxn>
              <a:cxn ang="0">
                <a:pos x="333367" y="80764"/>
              </a:cxn>
              <a:cxn ang="0">
                <a:pos x="257435" y="130135"/>
              </a:cxn>
              <a:cxn ang="0">
                <a:pos x="189356" y="189361"/>
              </a:cxn>
              <a:cxn ang="0">
                <a:pos x="130133" y="257442"/>
              </a:cxn>
              <a:cxn ang="0">
                <a:pos x="80763" y="333379"/>
              </a:cxn>
              <a:cxn ang="0">
                <a:pos x="42247" y="416173"/>
              </a:cxn>
              <a:cxn ang="0">
                <a:pos x="15583" y="504823"/>
              </a:cxn>
              <a:cxn ang="0">
                <a:pos x="1773" y="598331"/>
              </a:cxn>
              <a:cxn ang="0">
                <a:pos x="1773" y="694850"/>
              </a:cxn>
              <a:cxn ang="0">
                <a:pos x="15583" y="788346"/>
              </a:cxn>
              <a:cxn ang="0">
                <a:pos x="42247" y="876989"/>
              </a:cxn>
              <a:cxn ang="0">
                <a:pos x="80763" y="959779"/>
              </a:cxn>
              <a:cxn ang="0">
                <a:pos x="130133" y="1035715"/>
              </a:cxn>
              <a:cxn ang="0">
                <a:pos x="189356" y="1103798"/>
              </a:cxn>
              <a:cxn ang="0">
                <a:pos x="257435" y="1163027"/>
              </a:cxn>
              <a:cxn ang="0">
                <a:pos x="333367" y="1212402"/>
              </a:cxn>
              <a:cxn ang="0">
                <a:pos x="416155" y="1250924"/>
              </a:cxn>
              <a:cxn ang="0">
                <a:pos x="504799" y="1277591"/>
              </a:cxn>
              <a:cxn ang="0">
                <a:pos x="598298" y="1291404"/>
              </a:cxn>
              <a:cxn ang="0">
                <a:pos x="694815" y="1291404"/>
              </a:cxn>
              <a:cxn ang="0">
                <a:pos x="788314" y="1277591"/>
              </a:cxn>
              <a:cxn ang="0">
                <a:pos x="876958" y="1250924"/>
              </a:cxn>
              <a:cxn ang="0">
                <a:pos x="959746" y="1212402"/>
              </a:cxn>
              <a:cxn ang="0">
                <a:pos x="1035678" y="1163027"/>
              </a:cxn>
              <a:cxn ang="0">
                <a:pos x="1103756" y="1103798"/>
              </a:cxn>
              <a:cxn ang="0">
                <a:pos x="1162980" y="1035715"/>
              </a:cxn>
              <a:cxn ang="0">
                <a:pos x="1212350" y="959779"/>
              </a:cxn>
              <a:cxn ang="0">
                <a:pos x="1250866" y="876989"/>
              </a:cxn>
              <a:cxn ang="0">
                <a:pos x="1277530" y="788346"/>
              </a:cxn>
              <a:cxn ang="0">
                <a:pos x="1291340" y="694850"/>
              </a:cxn>
              <a:cxn ang="0">
                <a:pos x="1291340" y="598331"/>
              </a:cxn>
              <a:cxn ang="0">
                <a:pos x="1277530" y="504823"/>
              </a:cxn>
              <a:cxn ang="0">
                <a:pos x="1250866" y="416173"/>
              </a:cxn>
              <a:cxn ang="0">
                <a:pos x="1212350" y="333379"/>
              </a:cxn>
              <a:cxn ang="0">
                <a:pos x="1162980" y="257442"/>
              </a:cxn>
              <a:cxn ang="0">
                <a:pos x="1103756" y="189361"/>
              </a:cxn>
              <a:cxn ang="0">
                <a:pos x="1035678" y="130135"/>
              </a:cxn>
              <a:cxn ang="0">
                <a:pos x="959746" y="80764"/>
              </a:cxn>
              <a:cxn ang="0">
                <a:pos x="876958" y="42247"/>
              </a:cxn>
              <a:cxn ang="0">
                <a:pos x="788314" y="15583"/>
              </a:cxn>
              <a:cxn ang="0">
                <a:pos x="694815" y="1773"/>
              </a:cxn>
            </a:cxnLst>
            <a:rect l="0" t="0" r="r" b="b"/>
            <a:pathLst>
              <a:path w="1293495" h="1293495">
                <a:moveTo>
                  <a:pt x="646556" y="0"/>
                </a:moveTo>
                <a:lnTo>
                  <a:pt x="598298" y="1773"/>
                </a:lnTo>
                <a:lnTo>
                  <a:pt x="551004" y="7009"/>
                </a:lnTo>
                <a:lnTo>
                  <a:pt x="504799" y="15583"/>
                </a:lnTo>
                <a:lnTo>
                  <a:pt x="459808" y="27371"/>
                </a:lnTo>
                <a:lnTo>
                  <a:pt x="416155" y="42247"/>
                </a:lnTo>
                <a:lnTo>
                  <a:pt x="373967" y="60086"/>
                </a:lnTo>
                <a:lnTo>
                  <a:pt x="333367" y="80764"/>
                </a:lnTo>
                <a:lnTo>
                  <a:pt x="294482" y="104155"/>
                </a:lnTo>
                <a:lnTo>
                  <a:pt x="257435" y="130135"/>
                </a:lnTo>
                <a:lnTo>
                  <a:pt x="222351" y="158579"/>
                </a:lnTo>
                <a:lnTo>
                  <a:pt x="189356" y="189361"/>
                </a:lnTo>
                <a:lnTo>
                  <a:pt x="158575" y="222357"/>
                </a:lnTo>
                <a:lnTo>
                  <a:pt x="130133" y="257442"/>
                </a:lnTo>
                <a:lnTo>
                  <a:pt x="104154" y="294491"/>
                </a:lnTo>
                <a:lnTo>
                  <a:pt x="80763" y="333379"/>
                </a:lnTo>
                <a:lnTo>
                  <a:pt x="60086" y="373982"/>
                </a:lnTo>
                <a:lnTo>
                  <a:pt x="42247" y="416173"/>
                </a:lnTo>
                <a:lnTo>
                  <a:pt x="27371" y="459828"/>
                </a:lnTo>
                <a:lnTo>
                  <a:pt x="15583" y="504823"/>
                </a:lnTo>
                <a:lnTo>
                  <a:pt x="7009" y="551033"/>
                </a:lnTo>
                <a:lnTo>
                  <a:pt x="1773" y="598331"/>
                </a:lnTo>
                <a:lnTo>
                  <a:pt x="0" y="646595"/>
                </a:lnTo>
                <a:lnTo>
                  <a:pt x="1773" y="694850"/>
                </a:lnTo>
                <a:lnTo>
                  <a:pt x="7009" y="742142"/>
                </a:lnTo>
                <a:lnTo>
                  <a:pt x="15583" y="788346"/>
                </a:lnTo>
                <a:lnTo>
                  <a:pt x="27371" y="833337"/>
                </a:lnTo>
                <a:lnTo>
                  <a:pt x="42247" y="876989"/>
                </a:lnTo>
                <a:lnTo>
                  <a:pt x="60086" y="919178"/>
                </a:lnTo>
                <a:lnTo>
                  <a:pt x="80763" y="959779"/>
                </a:lnTo>
                <a:lnTo>
                  <a:pt x="104154" y="998666"/>
                </a:lnTo>
                <a:lnTo>
                  <a:pt x="130133" y="1035715"/>
                </a:lnTo>
                <a:lnTo>
                  <a:pt x="158575" y="1070801"/>
                </a:lnTo>
                <a:lnTo>
                  <a:pt x="189356" y="1103798"/>
                </a:lnTo>
                <a:lnTo>
                  <a:pt x="222351" y="1134582"/>
                </a:lnTo>
                <a:lnTo>
                  <a:pt x="257435" y="1163027"/>
                </a:lnTo>
                <a:lnTo>
                  <a:pt x="294482" y="1189009"/>
                </a:lnTo>
                <a:lnTo>
                  <a:pt x="333367" y="1212402"/>
                </a:lnTo>
                <a:lnTo>
                  <a:pt x="373967" y="1233082"/>
                </a:lnTo>
                <a:lnTo>
                  <a:pt x="416155" y="1250924"/>
                </a:lnTo>
                <a:lnTo>
                  <a:pt x="459808" y="1265801"/>
                </a:lnTo>
                <a:lnTo>
                  <a:pt x="504799" y="1277591"/>
                </a:lnTo>
                <a:lnTo>
                  <a:pt x="551004" y="1286166"/>
                </a:lnTo>
                <a:lnTo>
                  <a:pt x="598298" y="1291404"/>
                </a:lnTo>
                <a:lnTo>
                  <a:pt x="646556" y="1293177"/>
                </a:lnTo>
                <a:lnTo>
                  <a:pt x="694815" y="1291404"/>
                </a:lnTo>
                <a:lnTo>
                  <a:pt x="742109" y="1286166"/>
                </a:lnTo>
                <a:lnTo>
                  <a:pt x="788314" y="1277591"/>
                </a:lnTo>
                <a:lnTo>
                  <a:pt x="833305" y="1265801"/>
                </a:lnTo>
                <a:lnTo>
                  <a:pt x="876958" y="1250924"/>
                </a:lnTo>
                <a:lnTo>
                  <a:pt x="919146" y="1233082"/>
                </a:lnTo>
                <a:lnTo>
                  <a:pt x="959746" y="1212402"/>
                </a:lnTo>
                <a:lnTo>
                  <a:pt x="998631" y="1189009"/>
                </a:lnTo>
                <a:lnTo>
                  <a:pt x="1035678" y="1163027"/>
                </a:lnTo>
                <a:lnTo>
                  <a:pt x="1070762" y="1134582"/>
                </a:lnTo>
                <a:lnTo>
                  <a:pt x="1103756" y="1103798"/>
                </a:lnTo>
                <a:lnTo>
                  <a:pt x="1134538" y="1070801"/>
                </a:lnTo>
                <a:lnTo>
                  <a:pt x="1162980" y="1035715"/>
                </a:lnTo>
                <a:lnTo>
                  <a:pt x="1188959" y="998666"/>
                </a:lnTo>
                <a:lnTo>
                  <a:pt x="1212350" y="959779"/>
                </a:lnTo>
                <a:lnTo>
                  <a:pt x="1233027" y="919178"/>
                </a:lnTo>
                <a:lnTo>
                  <a:pt x="1250866" y="876989"/>
                </a:lnTo>
                <a:lnTo>
                  <a:pt x="1265742" y="833337"/>
                </a:lnTo>
                <a:lnTo>
                  <a:pt x="1277530" y="788346"/>
                </a:lnTo>
                <a:lnTo>
                  <a:pt x="1286104" y="742142"/>
                </a:lnTo>
                <a:lnTo>
                  <a:pt x="1291340" y="694850"/>
                </a:lnTo>
                <a:lnTo>
                  <a:pt x="1293114" y="646595"/>
                </a:lnTo>
                <a:lnTo>
                  <a:pt x="1291340" y="598331"/>
                </a:lnTo>
                <a:lnTo>
                  <a:pt x="1286104" y="551033"/>
                </a:lnTo>
                <a:lnTo>
                  <a:pt x="1277530" y="504823"/>
                </a:lnTo>
                <a:lnTo>
                  <a:pt x="1265742" y="459828"/>
                </a:lnTo>
                <a:lnTo>
                  <a:pt x="1250866" y="416173"/>
                </a:lnTo>
                <a:lnTo>
                  <a:pt x="1233027" y="373982"/>
                </a:lnTo>
                <a:lnTo>
                  <a:pt x="1212350" y="333379"/>
                </a:lnTo>
                <a:lnTo>
                  <a:pt x="1188959" y="294491"/>
                </a:lnTo>
                <a:lnTo>
                  <a:pt x="1162980" y="257442"/>
                </a:lnTo>
                <a:lnTo>
                  <a:pt x="1134538" y="222357"/>
                </a:lnTo>
                <a:lnTo>
                  <a:pt x="1103756" y="189361"/>
                </a:lnTo>
                <a:lnTo>
                  <a:pt x="1070762" y="158579"/>
                </a:lnTo>
                <a:lnTo>
                  <a:pt x="1035678" y="130135"/>
                </a:lnTo>
                <a:lnTo>
                  <a:pt x="998631" y="104155"/>
                </a:lnTo>
                <a:lnTo>
                  <a:pt x="959746" y="80764"/>
                </a:lnTo>
                <a:lnTo>
                  <a:pt x="919146" y="60086"/>
                </a:lnTo>
                <a:lnTo>
                  <a:pt x="876958" y="42247"/>
                </a:lnTo>
                <a:lnTo>
                  <a:pt x="833305" y="27371"/>
                </a:lnTo>
                <a:lnTo>
                  <a:pt x="788314" y="15583"/>
                </a:lnTo>
                <a:lnTo>
                  <a:pt x="742109" y="7009"/>
                </a:lnTo>
                <a:lnTo>
                  <a:pt x="694815" y="1773"/>
                </a:lnTo>
                <a:lnTo>
                  <a:pt x="646556" y="0"/>
                </a:lnTo>
                <a:close/>
              </a:path>
            </a:pathLst>
          </a:custGeom>
          <a:solidFill>
            <a:srgbClr val="C3976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96" name="object 75"/>
          <p:cNvSpPr>
            <a:spLocks/>
          </p:cNvSpPr>
          <p:nvPr/>
        </p:nvSpPr>
        <p:spPr bwMode="auto">
          <a:xfrm>
            <a:off x="7416800" y="5267325"/>
            <a:ext cx="1293813" cy="1292225"/>
          </a:xfrm>
          <a:custGeom>
            <a:avLst/>
            <a:gdLst/>
            <a:ahLst/>
            <a:cxnLst>
              <a:cxn ang="0">
                <a:pos x="1773" y="598331"/>
              </a:cxn>
              <a:cxn ang="0">
                <a:pos x="15583" y="504823"/>
              </a:cxn>
              <a:cxn ang="0">
                <a:pos x="42247" y="416173"/>
              </a:cxn>
              <a:cxn ang="0">
                <a:pos x="80763" y="333379"/>
              </a:cxn>
              <a:cxn ang="0">
                <a:pos x="130133" y="257442"/>
              </a:cxn>
              <a:cxn ang="0">
                <a:pos x="189356" y="189361"/>
              </a:cxn>
              <a:cxn ang="0">
                <a:pos x="257435" y="130135"/>
              </a:cxn>
              <a:cxn ang="0">
                <a:pos x="333367" y="80764"/>
              </a:cxn>
              <a:cxn ang="0">
                <a:pos x="416155" y="42247"/>
              </a:cxn>
              <a:cxn ang="0">
                <a:pos x="504799" y="15583"/>
              </a:cxn>
              <a:cxn ang="0">
                <a:pos x="598298" y="1773"/>
              </a:cxn>
              <a:cxn ang="0">
                <a:pos x="694815" y="1773"/>
              </a:cxn>
              <a:cxn ang="0">
                <a:pos x="788314" y="15583"/>
              </a:cxn>
              <a:cxn ang="0">
                <a:pos x="876958" y="42247"/>
              </a:cxn>
              <a:cxn ang="0">
                <a:pos x="959746" y="80764"/>
              </a:cxn>
              <a:cxn ang="0">
                <a:pos x="1035678" y="130135"/>
              </a:cxn>
              <a:cxn ang="0">
                <a:pos x="1103756" y="189361"/>
              </a:cxn>
              <a:cxn ang="0">
                <a:pos x="1162980" y="257442"/>
              </a:cxn>
              <a:cxn ang="0">
                <a:pos x="1212350" y="333379"/>
              </a:cxn>
              <a:cxn ang="0">
                <a:pos x="1250866" y="416173"/>
              </a:cxn>
              <a:cxn ang="0">
                <a:pos x="1277530" y="504823"/>
              </a:cxn>
              <a:cxn ang="0">
                <a:pos x="1291340" y="598331"/>
              </a:cxn>
              <a:cxn ang="0">
                <a:pos x="1291340" y="694850"/>
              </a:cxn>
              <a:cxn ang="0">
                <a:pos x="1277530" y="788346"/>
              </a:cxn>
              <a:cxn ang="0">
                <a:pos x="1250866" y="876989"/>
              </a:cxn>
              <a:cxn ang="0">
                <a:pos x="1212350" y="959779"/>
              </a:cxn>
              <a:cxn ang="0">
                <a:pos x="1162980" y="1035715"/>
              </a:cxn>
              <a:cxn ang="0">
                <a:pos x="1103756" y="1103798"/>
              </a:cxn>
              <a:cxn ang="0">
                <a:pos x="1035678" y="1163027"/>
              </a:cxn>
              <a:cxn ang="0">
                <a:pos x="959746" y="1212402"/>
              </a:cxn>
              <a:cxn ang="0">
                <a:pos x="876958" y="1250924"/>
              </a:cxn>
              <a:cxn ang="0">
                <a:pos x="788314" y="1277591"/>
              </a:cxn>
              <a:cxn ang="0">
                <a:pos x="694815" y="1291404"/>
              </a:cxn>
              <a:cxn ang="0">
                <a:pos x="598298" y="1291404"/>
              </a:cxn>
              <a:cxn ang="0">
                <a:pos x="504799" y="1277591"/>
              </a:cxn>
              <a:cxn ang="0">
                <a:pos x="416155" y="1250924"/>
              </a:cxn>
              <a:cxn ang="0">
                <a:pos x="333367" y="1212402"/>
              </a:cxn>
              <a:cxn ang="0">
                <a:pos x="257435" y="1163027"/>
              </a:cxn>
              <a:cxn ang="0">
                <a:pos x="189356" y="1103798"/>
              </a:cxn>
              <a:cxn ang="0">
                <a:pos x="130133" y="1035715"/>
              </a:cxn>
              <a:cxn ang="0">
                <a:pos x="80763" y="959779"/>
              </a:cxn>
              <a:cxn ang="0">
                <a:pos x="42247" y="876989"/>
              </a:cxn>
              <a:cxn ang="0">
                <a:pos x="15583" y="788346"/>
              </a:cxn>
              <a:cxn ang="0">
                <a:pos x="1773" y="694850"/>
              </a:cxn>
            </a:cxnLst>
            <a:rect l="0" t="0" r="r" b="b"/>
            <a:pathLst>
              <a:path w="1293495" h="1293495">
                <a:moveTo>
                  <a:pt x="0" y="646595"/>
                </a:moveTo>
                <a:lnTo>
                  <a:pt x="1773" y="598331"/>
                </a:lnTo>
                <a:lnTo>
                  <a:pt x="7009" y="551033"/>
                </a:lnTo>
                <a:lnTo>
                  <a:pt x="15583" y="504823"/>
                </a:lnTo>
                <a:lnTo>
                  <a:pt x="27371" y="459828"/>
                </a:lnTo>
                <a:lnTo>
                  <a:pt x="42247" y="416173"/>
                </a:lnTo>
                <a:lnTo>
                  <a:pt x="60086" y="373982"/>
                </a:lnTo>
                <a:lnTo>
                  <a:pt x="80763" y="333379"/>
                </a:lnTo>
                <a:lnTo>
                  <a:pt x="104154" y="294491"/>
                </a:lnTo>
                <a:lnTo>
                  <a:pt x="130133" y="257442"/>
                </a:lnTo>
                <a:lnTo>
                  <a:pt x="158575" y="222357"/>
                </a:lnTo>
                <a:lnTo>
                  <a:pt x="189356" y="189361"/>
                </a:lnTo>
                <a:lnTo>
                  <a:pt x="222351" y="158579"/>
                </a:lnTo>
                <a:lnTo>
                  <a:pt x="257435" y="130135"/>
                </a:lnTo>
                <a:lnTo>
                  <a:pt x="294482" y="104155"/>
                </a:lnTo>
                <a:lnTo>
                  <a:pt x="333367" y="80764"/>
                </a:lnTo>
                <a:lnTo>
                  <a:pt x="373967" y="60086"/>
                </a:lnTo>
                <a:lnTo>
                  <a:pt x="416155" y="42247"/>
                </a:lnTo>
                <a:lnTo>
                  <a:pt x="459808" y="27371"/>
                </a:lnTo>
                <a:lnTo>
                  <a:pt x="504799" y="15583"/>
                </a:lnTo>
                <a:lnTo>
                  <a:pt x="551004" y="7009"/>
                </a:lnTo>
                <a:lnTo>
                  <a:pt x="598298" y="1773"/>
                </a:lnTo>
                <a:lnTo>
                  <a:pt x="646556" y="0"/>
                </a:lnTo>
                <a:lnTo>
                  <a:pt x="694815" y="1773"/>
                </a:lnTo>
                <a:lnTo>
                  <a:pt x="742109" y="7009"/>
                </a:lnTo>
                <a:lnTo>
                  <a:pt x="788314" y="15583"/>
                </a:lnTo>
                <a:lnTo>
                  <a:pt x="833305" y="27371"/>
                </a:lnTo>
                <a:lnTo>
                  <a:pt x="876958" y="42247"/>
                </a:lnTo>
                <a:lnTo>
                  <a:pt x="919146" y="60086"/>
                </a:lnTo>
                <a:lnTo>
                  <a:pt x="959746" y="80764"/>
                </a:lnTo>
                <a:lnTo>
                  <a:pt x="998631" y="104155"/>
                </a:lnTo>
                <a:lnTo>
                  <a:pt x="1035678" y="130135"/>
                </a:lnTo>
                <a:lnTo>
                  <a:pt x="1070762" y="158579"/>
                </a:lnTo>
                <a:lnTo>
                  <a:pt x="1103756" y="189361"/>
                </a:lnTo>
                <a:lnTo>
                  <a:pt x="1134538" y="222357"/>
                </a:lnTo>
                <a:lnTo>
                  <a:pt x="1162980" y="257442"/>
                </a:lnTo>
                <a:lnTo>
                  <a:pt x="1188959" y="294491"/>
                </a:lnTo>
                <a:lnTo>
                  <a:pt x="1212350" y="333379"/>
                </a:lnTo>
                <a:lnTo>
                  <a:pt x="1233027" y="373982"/>
                </a:lnTo>
                <a:lnTo>
                  <a:pt x="1250866" y="416173"/>
                </a:lnTo>
                <a:lnTo>
                  <a:pt x="1265742" y="459828"/>
                </a:lnTo>
                <a:lnTo>
                  <a:pt x="1277530" y="504823"/>
                </a:lnTo>
                <a:lnTo>
                  <a:pt x="1286104" y="551033"/>
                </a:lnTo>
                <a:lnTo>
                  <a:pt x="1291340" y="598331"/>
                </a:lnTo>
                <a:lnTo>
                  <a:pt x="1293114" y="646595"/>
                </a:lnTo>
                <a:lnTo>
                  <a:pt x="1291340" y="694850"/>
                </a:lnTo>
                <a:lnTo>
                  <a:pt x="1286104" y="742142"/>
                </a:lnTo>
                <a:lnTo>
                  <a:pt x="1277530" y="788346"/>
                </a:lnTo>
                <a:lnTo>
                  <a:pt x="1265742" y="833337"/>
                </a:lnTo>
                <a:lnTo>
                  <a:pt x="1250866" y="876989"/>
                </a:lnTo>
                <a:lnTo>
                  <a:pt x="1233027" y="919178"/>
                </a:lnTo>
                <a:lnTo>
                  <a:pt x="1212350" y="959779"/>
                </a:lnTo>
                <a:lnTo>
                  <a:pt x="1188959" y="998666"/>
                </a:lnTo>
                <a:lnTo>
                  <a:pt x="1162980" y="1035715"/>
                </a:lnTo>
                <a:lnTo>
                  <a:pt x="1134538" y="1070801"/>
                </a:lnTo>
                <a:lnTo>
                  <a:pt x="1103756" y="1103798"/>
                </a:lnTo>
                <a:lnTo>
                  <a:pt x="1070762" y="1134582"/>
                </a:lnTo>
                <a:lnTo>
                  <a:pt x="1035678" y="1163027"/>
                </a:lnTo>
                <a:lnTo>
                  <a:pt x="998631" y="1189009"/>
                </a:lnTo>
                <a:lnTo>
                  <a:pt x="959746" y="1212402"/>
                </a:lnTo>
                <a:lnTo>
                  <a:pt x="919146" y="1233082"/>
                </a:lnTo>
                <a:lnTo>
                  <a:pt x="876958" y="1250924"/>
                </a:lnTo>
                <a:lnTo>
                  <a:pt x="833305" y="1265801"/>
                </a:lnTo>
                <a:lnTo>
                  <a:pt x="788314" y="1277591"/>
                </a:lnTo>
                <a:lnTo>
                  <a:pt x="742109" y="1286166"/>
                </a:lnTo>
                <a:lnTo>
                  <a:pt x="694815" y="1291404"/>
                </a:lnTo>
                <a:lnTo>
                  <a:pt x="646556" y="1293177"/>
                </a:lnTo>
                <a:lnTo>
                  <a:pt x="598298" y="1291404"/>
                </a:lnTo>
                <a:lnTo>
                  <a:pt x="551004" y="1286166"/>
                </a:lnTo>
                <a:lnTo>
                  <a:pt x="504799" y="1277591"/>
                </a:lnTo>
                <a:lnTo>
                  <a:pt x="459808" y="1265801"/>
                </a:lnTo>
                <a:lnTo>
                  <a:pt x="416155" y="1250924"/>
                </a:lnTo>
                <a:lnTo>
                  <a:pt x="373967" y="1233082"/>
                </a:lnTo>
                <a:lnTo>
                  <a:pt x="333367" y="1212402"/>
                </a:lnTo>
                <a:lnTo>
                  <a:pt x="294482" y="1189009"/>
                </a:lnTo>
                <a:lnTo>
                  <a:pt x="257435" y="1163027"/>
                </a:lnTo>
                <a:lnTo>
                  <a:pt x="222351" y="1134582"/>
                </a:lnTo>
                <a:lnTo>
                  <a:pt x="189356" y="1103798"/>
                </a:lnTo>
                <a:lnTo>
                  <a:pt x="158575" y="1070801"/>
                </a:lnTo>
                <a:lnTo>
                  <a:pt x="130133" y="1035715"/>
                </a:lnTo>
                <a:lnTo>
                  <a:pt x="104154" y="998666"/>
                </a:lnTo>
                <a:lnTo>
                  <a:pt x="80763" y="959779"/>
                </a:lnTo>
                <a:lnTo>
                  <a:pt x="60086" y="919178"/>
                </a:lnTo>
                <a:lnTo>
                  <a:pt x="42247" y="876989"/>
                </a:lnTo>
                <a:lnTo>
                  <a:pt x="27371" y="833337"/>
                </a:lnTo>
                <a:lnTo>
                  <a:pt x="15583" y="788346"/>
                </a:lnTo>
                <a:lnTo>
                  <a:pt x="7009" y="742142"/>
                </a:lnTo>
                <a:lnTo>
                  <a:pt x="1773" y="694850"/>
                </a:lnTo>
                <a:lnTo>
                  <a:pt x="0" y="646595"/>
                </a:lnTo>
                <a:close/>
              </a:path>
            </a:pathLst>
          </a:custGeom>
          <a:noFill/>
          <a:ln w="380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6" name="object 76"/>
          <p:cNvSpPr txBox="1"/>
          <p:nvPr/>
        </p:nvSpPr>
        <p:spPr>
          <a:xfrm>
            <a:off x="7786688" y="5803900"/>
            <a:ext cx="554037" cy="193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Кул</a:t>
            </a:r>
            <a:r>
              <a:rPr sz="1100" spc="-9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598" name="object 77"/>
          <p:cNvSpPr>
            <a:spLocks noChangeArrowheads="1"/>
          </p:cNvSpPr>
          <p:nvPr/>
        </p:nvSpPr>
        <p:spPr bwMode="auto">
          <a:xfrm>
            <a:off x="5843588" y="4181475"/>
            <a:ext cx="1325562" cy="55245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99" name="object 78"/>
          <p:cNvSpPr>
            <a:spLocks noChangeArrowheads="1"/>
          </p:cNvSpPr>
          <p:nvPr/>
        </p:nvSpPr>
        <p:spPr bwMode="auto">
          <a:xfrm>
            <a:off x="6370638" y="4389438"/>
            <a:ext cx="155575" cy="1555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600" name="object 79"/>
          <p:cNvSpPr>
            <a:spLocks/>
          </p:cNvSpPr>
          <p:nvPr/>
        </p:nvSpPr>
        <p:spPr bwMode="auto">
          <a:xfrm>
            <a:off x="5921375" y="4208463"/>
            <a:ext cx="1169988" cy="396875"/>
          </a:xfrm>
          <a:custGeom>
            <a:avLst/>
            <a:gdLst/>
            <a:ahLst/>
            <a:cxnLst>
              <a:cxn ang="0">
                <a:pos x="1051227" y="316992"/>
              </a:cxn>
              <a:cxn ang="0">
                <a:pos x="973581" y="316992"/>
              </a:cxn>
              <a:cxn ang="0">
                <a:pos x="975359" y="396240"/>
              </a:cxn>
              <a:cxn ang="0">
                <a:pos x="1051227" y="316992"/>
              </a:cxn>
              <a:cxn ang="0">
                <a:pos x="966851" y="0"/>
              </a:cxn>
              <a:cxn ang="0">
                <a:pos x="968628" y="79248"/>
              </a:cxn>
              <a:cxn ang="0">
                <a:pos x="0" y="99822"/>
              </a:cxn>
              <a:cxn ang="0">
                <a:pos x="5079" y="337566"/>
              </a:cxn>
              <a:cxn ang="0">
                <a:pos x="973581" y="316992"/>
              </a:cxn>
              <a:cxn ang="0">
                <a:pos x="1051227" y="316992"/>
              </a:cxn>
              <a:cxn ang="0">
                <a:pos x="1169161" y="193802"/>
              </a:cxn>
              <a:cxn ang="0">
                <a:pos x="966851" y="0"/>
              </a:cxn>
            </a:cxnLst>
            <a:rect l="0" t="0" r="r" b="b"/>
            <a:pathLst>
              <a:path w="1169670" h="396239">
                <a:moveTo>
                  <a:pt x="1051227" y="316992"/>
                </a:moveTo>
                <a:lnTo>
                  <a:pt x="973581" y="316992"/>
                </a:lnTo>
                <a:lnTo>
                  <a:pt x="975359" y="396240"/>
                </a:lnTo>
                <a:lnTo>
                  <a:pt x="1051227" y="316992"/>
                </a:lnTo>
                <a:close/>
              </a:path>
              <a:path w="1169670" h="396239">
                <a:moveTo>
                  <a:pt x="966851" y="0"/>
                </a:moveTo>
                <a:lnTo>
                  <a:pt x="968628" y="79248"/>
                </a:lnTo>
                <a:lnTo>
                  <a:pt x="0" y="99822"/>
                </a:lnTo>
                <a:lnTo>
                  <a:pt x="5079" y="337566"/>
                </a:lnTo>
                <a:lnTo>
                  <a:pt x="973581" y="316992"/>
                </a:lnTo>
                <a:lnTo>
                  <a:pt x="1051227" y="316992"/>
                </a:lnTo>
                <a:lnTo>
                  <a:pt x="1169161" y="193802"/>
                </a:lnTo>
                <a:lnTo>
                  <a:pt x="966851" y="0"/>
                </a:lnTo>
                <a:close/>
              </a:path>
            </a:pathLst>
          </a:custGeom>
          <a:solidFill>
            <a:srgbClr val="A0947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601" name="object 80"/>
          <p:cNvSpPr>
            <a:spLocks noChangeArrowheads="1"/>
          </p:cNvSpPr>
          <p:nvPr/>
        </p:nvSpPr>
        <p:spPr bwMode="auto">
          <a:xfrm>
            <a:off x="7570788" y="3600450"/>
            <a:ext cx="1547812" cy="1585913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602" name="object 81"/>
          <p:cNvSpPr>
            <a:spLocks/>
          </p:cNvSpPr>
          <p:nvPr/>
        </p:nvSpPr>
        <p:spPr bwMode="auto">
          <a:xfrm>
            <a:off x="7416800" y="3644900"/>
            <a:ext cx="1603375" cy="1393825"/>
          </a:xfrm>
          <a:custGeom>
            <a:avLst/>
            <a:gdLst/>
            <a:ahLst/>
            <a:cxnLst>
              <a:cxn ang="0">
                <a:pos x="627976" y="1748"/>
              </a:cxn>
              <a:cxn ang="0">
                <a:pos x="534245" y="15383"/>
              </a:cxn>
              <a:cxn ang="0">
                <a:pos x="445096" y="41749"/>
              </a:cxn>
              <a:cxn ang="0">
                <a:pos x="361445" y="79905"/>
              </a:cxn>
              <a:cxn ang="0">
                <a:pos x="284207" y="128907"/>
              </a:cxn>
              <a:cxn ang="0">
                <a:pos x="214297" y="187814"/>
              </a:cxn>
              <a:cxn ang="0">
                <a:pos x="152631" y="255682"/>
              </a:cxn>
              <a:cxn ang="0">
                <a:pos x="100125" y="331570"/>
              </a:cxn>
              <a:cxn ang="0">
                <a:pos x="57693" y="414535"/>
              </a:cxn>
              <a:cxn ang="0">
                <a:pos x="26251" y="503634"/>
              </a:cxn>
              <a:cxn ang="0">
                <a:pos x="6715" y="597926"/>
              </a:cxn>
              <a:cxn ang="0">
                <a:pos x="0" y="696468"/>
              </a:cxn>
              <a:cxn ang="0">
                <a:pos x="6715" y="794979"/>
              </a:cxn>
              <a:cxn ang="0">
                <a:pos x="26251" y="889245"/>
              </a:cxn>
              <a:cxn ang="0">
                <a:pos x="57693" y="978324"/>
              </a:cxn>
              <a:cxn ang="0">
                <a:pos x="100125" y="1061273"/>
              </a:cxn>
              <a:cxn ang="0">
                <a:pos x="152631" y="1137149"/>
              </a:cxn>
              <a:cxn ang="0">
                <a:pos x="214297" y="1205008"/>
              </a:cxn>
              <a:cxn ang="0">
                <a:pos x="284207" y="1263909"/>
              </a:cxn>
              <a:cxn ang="0">
                <a:pos x="361445" y="1312907"/>
              </a:cxn>
              <a:cxn ang="0">
                <a:pos x="445096" y="1351060"/>
              </a:cxn>
              <a:cxn ang="0">
                <a:pos x="534245" y="1377425"/>
              </a:cxn>
              <a:cxn ang="0">
                <a:pos x="627976" y="1391060"/>
              </a:cxn>
              <a:cxn ang="0">
                <a:pos x="724573" y="1391060"/>
              </a:cxn>
              <a:cxn ang="0">
                <a:pos x="818304" y="1377425"/>
              </a:cxn>
              <a:cxn ang="0">
                <a:pos x="907453" y="1351060"/>
              </a:cxn>
              <a:cxn ang="0">
                <a:pos x="991104" y="1312907"/>
              </a:cxn>
              <a:cxn ang="0">
                <a:pos x="1068342" y="1263909"/>
              </a:cxn>
              <a:cxn ang="0">
                <a:pos x="1138252" y="1205008"/>
              </a:cxn>
              <a:cxn ang="0">
                <a:pos x="1199918" y="1137149"/>
              </a:cxn>
              <a:cxn ang="0">
                <a:pos x="1252424" y="1061273"/>
              </a:cxn>
              <a:cxn ang="0">
                <a:pos x="1294856" y="978324"/>
              </a:cxn>
              <a:cxn ang="0">
                <a:pos x="1326298" y="889245"/>
              </a:cxn>
              <a:cxn ang="0">
                <a:pos x="1345834" y="794979"/>
              </a:cxn>
              <a:cxn ang="0">
                <a:pos x="1352550" y="696468"/>
              </a:cxn>
              <a:cxn ang="0">
                <a:pos x="1345834" y="597926"/>
              </a:cxn>
              <a:cxn ang="0">
                <a:pos x="1326298" y="503634"/>
              </a:cxn>
              <a:cxn ang="0">
                <a:pos x="1294856" y="414535"/>
              </a:cxn>
              <a:cxn ang="0">
                <a:pos x="1252424" y="331570"/>
              </a:cxn>
              <a:cxn ang="0">
                <a:pos x="1199918" y="255682"/>
              </a:cxn>
              <a:cxn ang="0">
                <a:pos x="1138252" y="187814"/>
              </a:cxn>
              <a:cxn ang="0">
                <a:pos x="1068342" y="128907"/>
              </a:cxn>
              <a:cxn ang="0">
                <a:pos x="991104" y="79905"/>
              </a:cxn>
              <a:cxn ang="0">
                <a:pos x="907453" y="41749"/>
              </a:cxn>
              <a:cxn ang="0">
                <a:pos x="818304" y="15383"/>
              </a:cxn>
              <a:cxn ang="0">
                <a:pos x="724573" y="1748"/>
              </a:cxn>
            </a:cxnLst>
            <a:rect l="0" t="0" r="r" b="b"/>
            <a:pathLst>
              <a:path w="1352550" h="1393189">
                <a:moveTo>
                  <a:pt x="676275" y="0"/>
                </a:moveTo>
                <a:lnTo>
                  <a:pt x="627976" y="1748"/>
                </a:lnTo>
                <a:lnTo>
                  <a:pt x="580595" y="6915"/>
                </a:lnTo>
                <a:lnTo>
                  <a:pt x="534245" y="15383"/>
                </a:lnTo>
                <a:lnTo>
                  <a:pt x="489040" y="27033"/>
                </a:lnTo>
                <a:lnTo>
                  <a:pt x="445096" y="41749"/>
                </a:lnTo>
                <a:lnTo>
                  <a:pt x="402526" y="59412"/>
                </a:lnTo>
                <a:lnTo>
                  <a:pt x="361445" y="79905"/>
                </a:lnTo>
                <a:lnTo>
                  <a:pt x="321967" y="103109"/>
                </a:lnTo>
                <a:lnTo>
                  <a:pt x="284207" y="128907"/>
                </a:lnTo>
                <a:lnTo>
                  <a:pt x="248278" y="157181"/>
                </a:lnTo>
                <a:lnTo>
                  <a:pt x="214297" y="187814"/>
                </a:lnTo>
                <a:lnTo>
                  <a:pt x="182376" y="220687"/>
                </a:lnTo>
                <a:lnTo>
                  <a:pt x="152631" y="255682"/>
                </a:lnTo>
                <a:lnTo>
                  <a:pt x="125176" y="292683"/>
                </a:lnTo>
                <a:lnTo>
                  <a:pt x="100125" y="331570"/>
                </a:lnTo>
                <a:lnTo>
                  <a:pt x="77592" y="372227"/>
                </a:lnTo>
                <a:lnTo>
                  <a:pt x="57693" y="414535"/>
                </a:lnTo>
                <a:lnTo>
                  <a:pt x="40541" y="458377"/>
                </a:lnTo>
                <a:lnTo>
                  <a:pt x="26251" y="503634"/>
                </a:lnTo>
                <a:lnTo>
                  <a:pt x="14938" y="550190"/>
                </a:lnTo>
                <a:lnTo>
                  <a:pt x="6715" y="597926"/>
                </a:lnTo>
                <a:lnTo>
                  <a:pt x="1697" y="646725"/>
                </a:lnTo>
                <a:lnTo>
                  <a:pt x="0" y="696468"/>
                </a:lnTo>
                <a:lnTo>
                  <a:pt x="1697" y="746195"/>
                </a:lnTo>
                <a:lnTo>
                  <a:pt x="6715" y="794979"/>
                </a:lnTo>
                <a:lnTo>
                  <a:pt x="14938" y="842701"/>
                </a:lnTo>
                <a:lnTo>
                  <a:pt x="26251" y="889245"/>
                </a:lnTo>
                <a:lnTo>
                  <a:pt x="40541" y="934492"/>
                </a:lnTo>
                <a:lnTo>
                  <a:pt x="57693" y="978324"/>
                </a:lnTo>
                <a:lnTo>
                  <a:pt x="77592" y="1020624"/>
                </a:lnTo>
                <a:lnTo>
                  <a:pt x="100125" y="1061273"/>
                </a:lnTo>
                <a:lnTo>
                  <a:pt x="125176" y="1100154"/>
                </a:lnTo>
                <a:lnTo>
                  <a:pt x="152631" y="1137149"/>
                </a:lnTo>
                <a:lnTo>
                  <a:pt x="182376" y="1172140"/>
                </a:lnTo>
                <a:lnTo>
                  <a:pt x="214297" y="1205008"/>
                </a:lnTo>
                <a:lnTo>
                  <a:pt x="248278" y="1235637"/>
                </a:lnTo>
                <a:lnTo>
                  <a:pt x="284207" y="1263909"/>
                </a:lnTo>
                <a:lnTo>
                  <a:pt x="321967" y="1289704"/>
                </a:lnTo>
                <a:lnTo>
                  <a:pt x="361445" y="1312907"/>
                </a:lnTo>
                <a:lnTo>
                  <a:pt x="402526" y="1333398"/>
                </a:lnTo>
                <a:lnTo>
                  <a:pt x="445096" y="1351060"/>
                </a:lnTo>
                <a:lnTo>
                  <a:pt x="489040" y="1365775"/>
                </a:lnTo>
                <a:lnTo>
                  <a:pt x="534245" y="1377425"/>
                </a:lnTo>
                <a:lnTo>
                  <a:pt x="580595" y="1385893"/>
                </a:lnTo>
                <a:lnTo>
                  <a:pt x="627976" y="1391060"/>
                </a:lnTo>
                <a:lnTo>
                  <a:pt x="676275" y="1392809"/>
                </a:lnTo>
                <a:lnTo>
                  <a:pt x="724573" y="1391060"/>
                </a:lnTo>
                <a:lnTo>
                  <a:pt x="771954" y="1385893"/>
                </a:lnTo>
                <a:lnTo>
                  <a:pt x="818304" y="1377425"/>
                </a:lnTo>
                <a:lnTo>
                  <a:pt x="863509" y="1365775"/>
                </a:lnTo>
                <a:lnTo>
                  <a:pt x="907453" y="1351060"/>
                </a:lnTo>
                <a:lnTo>
                  <a:pt x="950023" y="1333398"/>
                </a:lnTo>
                <a:lnTo>
                  <a:pt x="991104" y="1312907"/>
                </a:lnTo>
                <a:lnTo>
                  <a:pt x="1030582" y="1289704"/>
                </a:lnTo>
                <a:lnTo>
                  <a:pt x="1068342" y="1263909"/>
                </a:lnTo>
                <a:lnTo>
                  <a:pt x="1104271" y="1235637"/>
                </a:lnTo>
                <a:lnTo>
                  <a:pt x="1138252" y="1205008"/>
                </a:lnTo>
                <a:lnTo>
                  <a:pt x="1170173" y="1172140"/>
                </a:lnTo>
                <a:lnTo>
                  <a:pt x="1199918" y="1137149"/>
                </a:lnTo>
                <a:lnTo>
                  <a:pt x="1227373" y="1100154"/>
                </a:lnTo>
                <a:lnTo>
                  <a:pt x="1252424" y="1061273"/>
                </a:lnTo>
                <a:lnTo>
                  <a:pt x="1274957" y="1020624"/>
                </a:lnTo>
                <a:lnTo>
                  <a:pt x="1294856" y="978324"/>
                </a:lnTo>
                <a:lnTo>
                  <a:pt x="1312008" y="934492"/>
                </a:lnTo>
                <a:lnTo>
                  <a:pt x="1326298" y="889245"/>
                </a:lnTo>
                <a:lnTo>
                  <a:pt x="1337611" y="842701"/>
                </a:lnTo>
                <a:lnTo>
                  <a:pt x="1345834" y="794979"/>
                </a:lnTo>
                <a:lnTo>
                  <a:pt x="1350852" y="746195"/>
                </a:lnTo>
                <a:lnTo>
                  <a:pt x="1352550" y="696468"/>
                </a:lnTo>
                <a:lnTo>
                  <a:pt x="1350852" y="646725"/>
                </a:lnTo>
                <a:lnTo>
                  <a:pt x="1345834" y="597926"/>
                </a:lnTo>
                <a:lnTo>
                  <a:pt x="1337611" y="550190"/>
                </a:lnTo>
                <a:lnTo>
                  <a:pt x="1326298" y="503634"/>
                </a:lnTo>
                <a:lnTo>
                  <a:pt x="1312008" y="458377"/>
                </a:lnTo>
                <a:lnTo>
                  <a:pt x="1294856" y="414535"/>
                </a:lnTo>
                <a:lnTo>
                  <a:pt x="1274957" y="372227"/>
                </a:lnTo>
                <a:lnTo>
                  <a:pt x="1252424" y="331570"/>
                </a:lnTo>
                <a:lnTo>
                  <a:pt x="1227373" y="292683"/>
                </a:lnTo>
                <a:lnTo>
                  <a:pt x="1199918" y="255682"/>
                </a:lnTo>
                <a:lnTo>
                  <a:pt x="1170173" y="220687"/>
                </a:lnTo>
                <a:lnTo>
                  <a:pt x="1138252" y="187814"/>
                </a:lnTo>
                <a:lnTo>
                  <a:pt x="1104271" y="157181"/>
                </a:lnTo>
                <a:lnTo>
                  <a:pt x="1068342" y="128907"/>
                </a:lnTo>
                <a:lnTo>
                  <a:pt x="1030582" y="103109"/>
                </a:lnTo>
                <a:lnTo>
                  <a:pt x="991104" y="79905"/>
                </a:lnTo>
                <a:lnTo>
                  <a:pt x="950023" y="59412"/>
                </a:lnTo>
                <a:lnTo>
                  <a:pt x="907453" y="41749"/>
                </a:lnTo>
                <a:lnTo>
                  <a:pt x="863509" y="27033"/>
                </a:lnTo>
                <a:lnTo>
                  <a:pt x="818304" y="15383"/>
                </a:lnTo>
                <a:lnTo>
                  <a:pt x="771954" y="6915"/>
                </a:lnTo>
                <a:lnTo>
                  <a:pt x="724573" y="1748"/>
                </a:lnTo>
                <a:lnTo>
                  <a:pt x="676275" y="0"/>
                </a:lnTo>
                <a:close/>
              </a:path>
            </a:pathLst>
          </a:custGeom>
          <a:solidFill>
            <a:srgbClr val="A0947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603" name="object 82"/>
          <p:cNvSpPr>
            <a:spLocks/>
          </p:cNvSpPr>
          <p:nvPr/>
        </p:nvSpPr>
        <p:spPr bwMode="auto">
          <a:xfrm>
            <a:off x="7667625" y="3644900"/>
            <a:ext cx="1352550" cy="1393825"/>
          </a:xfrm>
          <a:custGeom>
            <a:avLst/>
            <a:gdLst/>
            <a:ahLst/>
            <a:cxnLst>
              <a:cxn ang="0">
                <a:pos x="1697" y="646725"/>
              </a:cxn>
              <a:cxn ang="0">
                <a:pos x="14938" y="550190"/>
              </a:cxn>
              <a:cxn ang="0">
                <a:pos x="40541" y="458377"/>
              </a:cxn>
              <a:cxn ang="0">
                <a:pos x="77592" y="372227"/>
              </a:cxn>
              <a:cxn ang="0">
                <a:pos x="125176" y="292683"/>
              </a:cxn>
              <a:cxn ang="0">
                <a:pos x="182376" y="220687"/>
              </a:cxn>
              <a:cxn ang="0">
                <a:pos x="248278" y="157181"/>
              </a:cxn>
              <a:cxn ang="0">
                <a:pos x="321967" y="103109"/>
              </a:cxn>
              <a:cxn ang="0">
                <a:pos x="402526" y="59412"/>
              </a:cxn>
              <a:cxn ang="0">
                <a:pos x="489040" y="27033"/>
              </a:cxn>
              <a:cxn ang="0">
                <a:pos x="580595" y="6915"/>
              </a:cxn>
              <a:cxn ang="0">
                <a:pos x="676275" y="0"/>
              </a:cxn>
              <a:cxn ang="0">
                <a:pos x="771954" y="6915"/>
              </a:cxn>
              <a:cxn ang="0">
                <a:pos x="863509" y="27033"/>
              </a:cxn>
              <a:cxn ang="0">
                <a:pos x="950023" y="59412"/>
              </a:cxn>
              <a:cxn ang="0">
                <a:pos x="1030582" y="103109"/>
              </a:cxn>
              <a:cxn ang="0">
                <a:pos x="1104271" y="157181"/>
              </a:cxn>
              <a:cxn ang="0">
                <a:pos x="1170173" y="220687"/>
              </a:cxn>
              <a:cxn ang="0">
                <a:pos x="1227373" y="292683"/>
              </a:cxn>
              <a:cxn ang="0">
                <a:pos x="1274957" y="372227"/>
              </a:cxn>
              <a:cxn ang="0">
                <a:pos x="1312008" y="458377"/>
              </a:cxn>
              <a:cxn ang="0">
                <a:pos x="1337611" y="550190"/>
              </a:cxn>
              <a:cxn ang="0">
                <a:pos x="1350852" y="646725"/>
              </a:cxn>
              <a:cxn ang="0">
                <a:pos x="1350852" y="746195"/>
              </a:cxn>
              <a:cxn ang="0">
                <a:pos x="1337611" y="842701"/>
              </a:cxn>
              <a:cxn ang="0">
                <a:pos x="1312008" y="934492"/>
              </a:cxn>
              <a:cxn ang="0">
                <a:pos x="1274957" y="1020624"/>
              </a:cxn>
              <a:cxn ang="0">
                <a:pos x="1227373" y="1100154"/>
              </a:cxn>
              <a:cxn ang="0">
                <a:pos x="1170173" y="1172140"/>
              </a:cxn>
              <a:cxn ang="0">
                <a:pos x="1104271" y="1235637"/>
              </a:cxn>
              <a:cxn ang="0">
                <a:pos x="1030582" y="1289704"/>
              </a:cxn>
              <a:cxn ang="0">
                <a:pos x="950023" y="1333398"/>
              </a:cxn>
              <a:cxn ang="0">
                <a:pos x="863509" y="1365775"/>
              </a:cxn>
              <a:cxn ang="0">
                <a:pos x="771954" y="1385893"/>
              </a:cxn>
              <a:cxn ang="0">
                <a:pos x="676275" y="1392809"/>
              </a:cxn>
              <a:cxn ang="0">
                <a:pos x="580595" y="1385893"/>
              </a:cxn>
              <a:cxn ang="0">
                <a:pos x="489040" y="1365775"/>
              </a:cxn>
              <a:cxn ang="0">
                <a:pos x="402526" y="1333398"/>
              </a:cxn>
              <a:cxn ang="0">
                <a:pos x="321967" y="1289704"/>
              </a:cxn>
              <a:cxn ang="0">
                <a:pos x="248278" y="1235637"/>
              </a:cxn>
              <a:cxn ang="0">
                <a:pos x="182376" y="1172140"/>
              </a:cxn>
              <a:cxn ang="0">
                <a:pos x="125176" y="1100154"/>
              </a:cxn>
              <a:cxn ang="0">
                <a:pos x="77592" y="1020624"/>
              </a:cxn>
              <a:cxn ang="0">
                <a:pos x="40541" y="934492"/>
              </a:cxn>
              <a:cxn ang="0">
                <a:pos x="14938" y="842701"/>
              </a:cxn>
              <a:cxn ang="0">
                <a:pos x="1697" y="746195"/>
              </a:cxn>
            </a:cxnLst>
            <a:rect l="0" t="0" r="r" b="b"/>
            <a:pathLst>
              <a:path w="1352550" h="1393189">
                <a:moveTo>
                  <a:pt x="0" y="696468"/>
                </a:moveTo>
                <a:lnTo>
                  <a:pt x="1697" y="646725"/>
                </a:lnTo>
                <a:lnTo>
                  <a:pt x="6715" y="597926"/>
                </a:lnTo>
                <a:lnTo>
                  <a:pt x="14938" y="550190"/>
                </a:lnTo>
                <a:lnTo>
                  <a:pt x="26251" y="503634"/>
                </a:lnTo>
                <a:lnTo>
                  <a:pt x="40541" y="458377"/>
                </a:lnTo>
                <a:lnTo>
                  <a:pt x="57693" y="414535"/>
                </a:lnTo>
                <a:lnTo>
                  <a:pt x="77592" y="372227"/>
                </a:lnTo>
                <a:lnTo>
                  <a:pt x="100125" y="331570"/>
                </a:lnTo>
                <a:lnTo>
                  <a:pt x="125176" y="292683"/>
                </a:lnTo>
                <a:lnTo>
                  <a:pt x="152631" y="255682"/>
                </a:lnTo>
                <a:lnTo>
                  <a:pt x="182376" y="220687"/>
                </a:lnTo>
                <a:lnTo>
                  <a:pt x="214297" y="187814"/>
                </a:lnTo>
                <a:lnTo>
                  <a:pt x="248278" y="157181"/>
                </a:lnTo>
                <a:lnTo>
                  <a:pt x="284207" y="128907"/>
                </a:lnTo>
                <a:lnTo>
                  <a:pt x="321967" y="103109"/>
                </a:lnTo>
                <a:lnTo>
                  <a:pt x="361445" y="79905"/>
                </a:lnTo>
                <a:lnTo>
                  <a:pt x="402526" y="59412"/>
                </a:lnTo>
                <a:lnTo>
                  <a:pt x="445096" y="41749"/>
                </a:lnTo>
                <a:lnTo>
                  <a:pt x="489040" y="27033"/>
                </a:lnTo>
                <a:lnTo>
                  <a:pt x="534245" y="15383"/>
                </a:lnTo>
                <a:lnTo>
                  <a:pt x="580595" y="6915"/>
                </a:lnTo>
                <a:lnTo>
                  <a:pt x="627976" y="1748"/>
                </a:lnTo>
                <a:lnTo>
                  <a:pt x="676275" y="0"/>
                </a:lnTo>
                <a:lnTo>
                  <a:pt x="724573" y="1748"/>
                </a:lnTo>
                <a:lnTo>
                  <a:pt x="771954" y="6915"/>
                </a:lnTo>
                <a:lnTo>
                  <a:pt x="818304" y="15383"/>
                </a:lnTo>
                <a:lnTo>
                  <a:pt x="863509" y="27033"/>
                </a:lnTo>
                <a:lnTo>
                  <a:pt x="907453" y="41749"/>
                </a:lnTo>
                <a:lnTo>
                  <a:pt x="950023" y="59412"/>
                </a:lnTo>
                <a:lnTo>
                  <a:pt x="991104" y="79905"/>
                </a:lnTo>
                <a:lnTo>
                  <a:pt x="1030582" y="103109"/>
                </a:lnTo>
                <a:lnTo>
                  <a:pt x="1068342" y="128907"/>
                </a:lnTo>
                <a:lnTo>
                  <a:pt x="1104271" y="157181"/>
                </a:lnTo>
                <a:lnTo>
                  <a:pt x="1138252" y="187814"/>
                </a:lnTo>
                <a:lnTo>
                  <a:pt x="1170173" y="220687"/>
                </a:lnTo>
                <a:lnTo>
                  <a:pt x="1199918" y="255682"/>
                </a:lnTo>
                <a:lnTo>
                  <a:pt x="1227373" y="292683"/>
                </a:lnTo>
                <a:lnTo>
                  <a:pt x="1252424" y="331570"/>
                </a:lnTo>
                <a:lnTo>
                  <a:pt x="1274957" y="372227"/>
                </a:lnTo>
                <a:lnTo>
                  <a:pt x="1294856" y="414535"/>
                </a:lnTo>
                <a:lnTo>
                  <a:pt x="1312008" y="458377"/>
                </a:lnTo>
                <a:lnTo>
                  <a:pt x="1326298" y="503634"/>
                </a:lnTo>
                <a:lnTo>
                  <a:pt x="1337611" y="550190"/>
                </a:lnTo>
                <a:lnTo>
                  <a:pt x="1345834" y="597926"/>
                </a:lnTo>
                <a:lnTo>
                  <a:pt x="1350852" y="646725"/>
                </a:lnTo>
                <a:lnTo>
                  <a:pt x="1352550" y="696468"/>
                </a:lnTo>
                <a:lnTo>
                  <a:pt x="1350852" y="746195"/>
                </a:lnTo>
                <a:lnTo>
                  <a:pt x="1345834" y="794979"/>
                </a:lnTo>
                <a:lnTo>
                  <a:pt x="1337611" y="842701"/>
                </a:lnTo>
                <a:lnTo>
                  <a:pt x="1326298" y="889245"/>
                </a:lnTo>
                <a:lnTo>
                  <a:pt x="1312008" y="934492"/>
                </a:lnTo>
                <a:lnTo>
                  <a:pt x="1294856" y="978324"/>
                </a:lnTo>
                <a:lnTo>
                  <a:pt x="1274957" y="1020624"/>
                </a:lnTo>
                <a:lnTo>
                  <a:pt x="1252424" y="1061273"/>
                </a:lnTo>
                <a:lnTo>
                  <a:pt x="1227373" y="1100154"/>
                </a:lnTo>
                <a:lnTo>
                  <a:pt x="1199918" y="1137149"/>
                </a:lnTo>
                <a:lnTo>
                  <a:pt x="1170173" y="1172140"/>
                </a:lnTo>
                <a:lnTo>
                  <a:pt x="1138252" y="1205008"/>
                </a:lnTo>
                <a:lnTo>
                  <a:pt x="1104271" y="1235637"/>
                </a:lnTo>
                <a:lnTo>
                  <a:pt x="1068342" y="1263909"/>
                </a:lnTo>
                <a:lnTo>
                  <a:pt x="1030582" y="1289704"/>
                </a:lnTo>
                <a:lnTo>
                  <a:pt x="991104" y="1312907"/>
                </a:lnTo>
                <a:lnTo>
                  <a:pt x="950023" y="1333398"/>
                </a:lnTo>
                <a:lnTo>
                  <a:pt x="907453" y="1351060"/>
                </a:lnTo>
                <a:lnTo>
                  <a:pt x="863509" y="1365775"/>
                </a:lnTo>
                <a:lnTo>
                  <a:pt x="818304" y="1377425"/>
                </a:lnTo>
                <a:lnTo>
                  <a:pt x="771954" y="1385893"/>
                </a:lnTo>
                <a:lnTo>
                  <a:pt x="724573" y="1391060"/>
                </a:lnTo>
                <a:lnTo>
                  <a:pt x="676275" y="1392809"/>
                </a:lnTo>
                <a:lnTo>
                  <a:pt x="627976" y="1391060"/>
                </a:lnTo>
                <a:lnTo>
                  <a:pt x="580595" y="1385893"/>
                </a:lnTo>
                <a:lnTo>
                  <a:pt x="534245" y="1377425"/>
                </a:lnTo>
                <a:lnTo>
                  <a:pt x="489040" y="1365775"/>
                </a:lnTo>
                <a:lnTo>
                  <a:pt x="445096" y="1351060"/>
                </a:lnTo>
                <a:lnTo>
                  <a:pt x="402526" y="1333398"/>
                </a:lnTo>
                <a:lnTo>
                  <a:pt x="361445" y="1312907"/>
                </a:lnTo>
                <a:lnTo>
                  <a:pt x="321967" y="1289704"/>
                </a:lnTo>
                <a:lnTo>
                  <a:pt x="284207" y="1263909"/>
                </a:lnTo>
                <a:lnTo>
                  <a:pt x="248278" y="1235637"/>
                </a:lnTo>
                <a:lnTo>
                  <a:pt x="214297" y="1205008"/>
                </a:lnTo>
                <a:lnTo>
                  <a:pt x="182376" y="1172140"/>
                </a:lnTo>
                <a:lnTo>
                  <a:pt x="152631" y="1137149"/>
                </a:lnTo>
                <a:lnTo>
                  <a:pt x="125176" y="1100154"/>
                </a:lnTo>
                <a:lnTo>
                  <a:pt x="100125" y="1061273"/>
                </a:lnTo>
                <a:lnTo>
                  <a:pt x="77592" y="1020624"/>
                </a:lnTo>
                <a:lnTo>
                  <a:pt x="57693" y="978324"/>
                </a:lnTo>
                <a:lnTo>
                  <a:pt x="40541" y="934492"/>
                </a:lnTo>
                <a:lnTo>
                  <a:pt x="26251" y="889245"/>
                </a:lnTo>
                <a:lnTo>
                  <a:pt x="14938" y="842701"/>
                </a:lnTo>
                <a:lnTo>
                  <a:pt x="6715" y="794979"/>
                </a:lnTo>
                <a:lnTo>
                  <a:pt x="1697" y="746195"/>
                </a:lnTo>
                <a:lnTo>
                  <a:pt x="0" y="696468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3" name="object 83"/>
          <p:cNvSpPr txBox="1"/>
          <p:nvPr/>
        </p:nvSpPr>
        <p:spPr>
          <a:xfrm>
            <a:off x="7910513" y="4230688"/>
            <a:ext cx="869950" cy="193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Дороги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Arial"/>
                <a:cs typeface="Arial"/>
              </a:rPr>
              <a:t>ЖКХ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605" name="object 84"/>
          <p:cNvSpPr>
            <a:spLocks noChangeArrowheads="1"/>
          </p:cNvSpPr>
          <p:nvPr/>
        </p:nvSpPr>
        <p:spPr bwMode="auto">
          <a:xfrm>
            <a:off x="5345113" y="5256213"/>
            <a:ext cx="479425" cy="460375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606" name="object 85"/>
          <p:cNvSpPr>
            <a:spLocks noChangeArrowheads="1"/>
          </p:cNvSpPr>
          <p:nvPr/>
        </p:nvSpPr>
        <p:spPr bwMode="auto">
          <a:xfrm>
            <a:off x="5494338" y="5402263"/>
            <a:ext cx="155575" cy="1555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607" name="object 86"/>
          <p:cNvSpPr>
            <a:spLocks/>
          </p:cNvSpPr>
          <p:nvPr/>
        </p:nvSpPr>
        <p:spPr bwMode="auto">
          <a:xfrm>
            <a:off x="5422900" y="5283200"/>
            <a:ext cx="323850" cy="304800"/>
          </a:xfrm>
          <a:custGeom>
            <a:avLst/>
            <a:gdLst/>
            <a:ahLst/>
            <a:cxnLst>
              <a:cxn ang="0">
                <a:pos x="179577" y="0"/>
              </a:cxn>
              <a:cxn ang="0">
                <a:pos x="0" y="155702"/>
              </a:cxn>
              <a:cxn ang="0">
                <a:pos x="84708" y="253492"/>
              </a:cxn>
              <a:cxn ang="0">
                <a:pos x="24891" y="305435"/>
              </a:cxn>
              <a:cxn ang="0">
                <a:pos x="259333" y="273304"/>
              </a:cxn>
              <a:cxn ang="0">
                <a:pos x="309419" y="97663"/>
              </a:cxn>
              <a:cxn ang="0">
                <a:pos x="264286" y="97663"/>
              </a:cxn>
              <a:cxn ang="0">
                <a:pos x="179577" y="0"/>
              </a:cxn>
              <a:cxn ang="0">
                <a:pos x="324230" y="45720"/>
              </a:cxn>
              <a:cxn ang="0">
                <a:pos x="264286" y="97663"/>
              </a:cxn>
              <a:cxn ang="0">
                <a:pos x="309419" y="97663"/>
              </a:cxn>
              <a:cxn ang="0">
                <a:pos x="324230" y="45720"/>
              </a:cxn>
            </a:cxnLst>
            <a:rect l="0" t="0" r="r" b="b"/>
            <a:pathLst>
              <a:path w="324485" h="305435">
                <a:moveTo>
                  <a:pt x="179577" y="0"/>
                </a:moveTo>
                <a:lnTo>
                  <a:pt x="0" y="155702"/>
                </a:lnTo>
                <a:lnTo>
                  <a:pt x="84708" y="253492"/>
                </a:lnTo>
                <a:lnTo>
                  <a:pt x="24891" y="305435"/>
                </a:lnTo>
                <a:lnTo>
                  <a:pt x="259333" y="273304"/>
                </a:lnTo>
                <a:lnTo>
                  <a:pt x="309419" y="97663"/>
                </a:lnTo>
                <a:lnTo>
                  <a:pt x="264286" y="97663"/>
                </a:lnTo>
                <a:lnTo>
                  <a:pt x="179577" y="0"/>
                </a:lnTo>
                <a:close/>
              </a:path>
              <a:path w="324485" h="305435">
                <a:moveTo>
                  <a:pt x="324230" y="45720"/>
                </a:moveTo>
                <a:lnTo>
                  <a:pt x="264286" y="97663"/>
                </a:lnTo>
                <a:lnTo>
                  <a:pt x="309419" y="97663"/>
                </a:lnTo>
                <a:lnTo>
                  <a:pt x="324230" y="45720"/>
                </a:lnTo>
                <a:close/>
              </a:path>
            </a:pathLst>
          </a:custGeom>
          <a:solidFill>
            <a:srgbClr val="C1752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608" name="object 87"/>
          <p:cNvSpPr>
            <a:spLocks noChangeArrowheads="1"/>
          </p:cNvSpPr>
          <p:nvPr/>
        </p:nvSpPr>
        <p:spPr bwMode="auto">
          <a:xfrm>
            <a:off x="5438775" y="5413375"/>
            <a:ext cx="1482725" cy="1444625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609" name="object 88"/>
          <p:cNvSpPr>
            <a:spLocks noChangeArrowheads="1"/>
          </p:cNvSpPr>
          <p:nvPr/>
        </p:nvSpPr>
        <p:spPr bwMode="auto">
          <a:xfrm>
            <a:off x="5646738" y="5810250"/>
            <a:ext cx="1098550" cy="63817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610" name="object 89"/>
          <p:cNvSpPr>
            <a:spLocks/>
          </p:cNvSpPr>
          <p:nvPr/>
        </p:nvSpPr>
        <p:spPr bwMode="auto">
          <a:xfrm>
            <a:off x="5458988" y="5801519"/>
            <a:ext cx="1289050" cy="1208881"/>
          </a:xfrm>
          <a:custGeom>
            <a:avLst/>
            <a:gdLst/>
            <a:ahLst/>
            <a:cxnLst>
              <a:cxn ang="0">
                <a:pos x="596657" y="1773"/>
              </a:cxn>
              <a:cxn ang="0">
                <a:pos x="503421" y="15587"/>
              </a:cxn>
              <a:cxn ang="0">
                <a:pos x="415025" y="42256"/>
              </a:cxn>
              <a:cxn ang="0">
                <a:pos x="332466" y="80780"/>
              </a:cxn>
              <a:cxn ang="0">
                <a:pos x="256741" y="130159"/>
              </a:cxn>
              <a:cxn ang="0">
                <a:pos x="188848" y="189391"/>
              </a:cxn>
              <a:cxn ang="0">
                <a:pos x="129785" y="257478"/>
              </a:cxn>
              <a:cxn ang="0">
                <a:pos x="80548" y="333417"/>
              </a:cxn>
              <a:cxn ang="0">
                <a:pos x="42134" y="416210"/>
              </a:cxn>
              <a:cxn ang="0">
                <a:pos x="15542" y="504855"/>
              </a:cxn>
              <a:cxn ang="0">
                <a:pos x="1768" y="598352"/>
              </a:cxn>
              <a:cxn ang="0">
                <a:pos x="1768" y="694861"/>
              </a:cxn>
              <a:cxn ang="0">
                <a:pos x="15542" y="788354"/>
              </a:cxn>
              <a:cxn ang="0">
                <a:pos x="42135" y="876995"/>
              </a:cxn>
              <a:cxn ang="0">
                <a:pos x="80548" y="959783"/>
              </a:cxn>
              <a:cxn ang="0">
                <a:pos x="129785" y="1035718"/>
              </a:cxn>
              <a:cxn ang="0">
                <a:pos x="188849" y="1103800"/>
              </a:cxn>
              <a:cxn ang="0">
                <a:pos x="256742" y="1163029"/>
              </a:cxn>
              <a:cxn ang="0">
                <a:pos x="332467" y="1212404"/>
              </a:cxn>
              <a:cxn ang="0">
                <a:pos x="415026" y="1250925"/>
              </a:cxn>
              <a:cxn ang="0">
                <a:pos x="503423" y="1277592"/>
              </a:cxn>
              <a:cxn ang="0">
                <a:pos x="596661" y="1291405"/>
              </a:cxn>
              <a:cxn ang="0">
                <a:pos x="692901" y="1291405"/>
              </a:cxn>
              <a:cxn ang="0">
                <a:pos x="786138" y="1277592"/>
              </a:cxn>
              <a:cxn ang="0">
                <a:pos x="874534" y="1250924"/>
              </a:cxn>
              <a:cxn ang="0">
                <a:pos x="957092" y="1212403"/>
              </a:cxn>
              <a:cxn ang="0">
                <a:pos x="1032817" y="1163028"/>
              </a:cxn>
              <a:cxn ang="0">
                <a:pos x="1100709" y="1103800"/>
              </a:cxn>
              <a:cxn ang="0">
                <a:pos x="1159772" y="1035718"/>
              </a:cxn>
              <a:cxn ang="0">
                <a:pos x="1209009" y="959783"/>
              </a:cxn>
              <a:cxn ang="0">
                <a:pos x="1247423" y="876995"/>
              </a:cxn>
              <a:cxn ang="0">
                <a:pos x="1274015" y="788354"/>
              </a:cxn>
              <a:cxn ang="0">
                <a:pos x="1287789" y="694861"/>
              </a:cxn>
              <a:cxn ang="0">
                <a:pos x="1287789" y="598352"/>
              </a:cxn>
              <a:cxn ang="0">
                <a:pos x="1274015" y="504855"/>
              </a:cxn>
              <a:cxn ang="0">
                <a:pos x="1247423" y="416210"/>
              </a:cxn>
              <a:cxn ang="0">
                <a:pos x="1209009" y="333417"/>
              </a:cxn>
              <a:cxn ang="0">
                <a:pos x="1159772" y="257478"/>
              </a:cxn>
              <a:cxn ang="0">
                <a:pos x="1100708" y="189391"/>
              </a:cxn>
              <a:cxn ang="0">
                <a:pos x="1032816" y="130159"/>
              </a:cxn>
              <a:cxn ang="0">
                <a:pos x="957091" y="80780"/>
              </a:cxn>
              <a:cxn ang="0">
                <a:pos x="874532" y="42256"/>
              </a:cxn>
              <a:cxn ang="0">
                <a:pos x="786136" y="15587"/>
              </a:cxn>
              <a:cxn ang="0">
                <a:pos x="692900" y="1773"/>
              </a:cxn>
            </a:cxnLst>
            <a:rect l="0" t="0" r="r" b="b"/>
            <a:pathLst>
              <a:path w="1289684" h="1293495">
                <a:moveTo>
                  <a:pt x="644778" y="0"/>
                </a:moveTo>
                <a:lnTo>
                  <a:pt x="596657" y="1773"/>
                </a:lnTo>
                <a:lnTo>
                  <a:pt x="549496" y="7011"/>
                </a:lnTo>
                <a:lnTo>
                  <a:pt x="503421" y="15587"/>
                </a:lnTo>
                <a:lnTo>
                  <a:pt x="458555" y="27377"/>
                </a:lnTo>
                <a:lnTo>
                  <a:pt x="415025" y="42256"/>
                </a:lnTo>
                <a:lnTo>
                  <a:pt x="372953" y="60099"/>
                </a:lnTo>
                <a:lnTo>
                  <a:pt x="332466" y="80780"/>
                </a:lnTo>
                <a:lnTo>
                  <a:pt x="293687" y="104175"/>
                </a:lnTo>
                <a:lnTo>
                  <a:pt x="256741" y="130159"/>
                </a:lnTo>
                <a:lnTo>
                  <a:pt x="221754" y="158606"/>
                </a:lnTo>
                <a:lnTo>
                  <a:pt x="188848" y="189391"/>
                </a:lnTo>
                <a:lnTo>
                  <a:pt x="158151" y="222390"/>
                </a:lnTo>
                <a:lnTo>
                  <a:pt x="129785" y="257478"/>
                </a:lnTo>
                <a:lnTo>
                  <a:pt x="103876" y="294528"/>
                </a:lnTo>
                <a:lnTo>
                  <a:pt x="80548" y="333417"/>
                </a:lnTo>
                <a:lnTo>
                  <a:pt x="59926" y="374019"/>
                </a:lnTo>
                <a:lnTo>
                  <a:pt x="42134" y="416210"/>
                </a:lnTo>
                <a:lnTo>
                  <a:pt x="27298" y="459863"/>
                </a:lnTo>
                <a:lnTo>
                  <a:pt x="15542" y="504855"/>
                </a:lnTo>
                <a:lnTo>
                  <a:pt x="6990" y="551059"/>
                </a:lnTo>
                <a:lnTo>
                  <a:pt x="1768" y="598352"/>
                </a:lnTo>
                <a:lnTo>
                  <a:pt x="0" y="646607"/>
                </a:lnTo>
                <a:lnTo>
                  <a:pt x="1768" y="694861"/>
                </a:lnTo>
                <a:lnTo>
                  <a:pt x="6990" y="742152"/>
                </a:lnTo>
                <a:lnTo>
                  <a:pt x="15542" y="788354"/>
                </a:lnTo>
                <a:lnTo>
                  <a:pt x="27298" y="833344"/>
                </a:lnTo>
                <a:lnTo>
                  <a:pt x="42135" y="876995"/>
                </a:lnTo>
                <a:lnTo>
                  <a:pt x="59926" y="919183"/>
                </a:lnTo>
                <a:lnTo>
                  <a:pt x="80548" y="959783"/>
                </a:lnTo>
                <a:lnTo>
                  <a:pt x="103876" y="998670"/>
                </a:lnTo>
                <a:lnTo>
                  <a:pt x="129785" y="1035718"/>
                </a:lnTo>
                <a:lnTo>
                  <a:pt x="158151" y="1070803"/>
                </a:lnTo>
                <a:lnTo>
                  <a:pt x="188849" y="1103800"/>
                </a:lnTo>
                <a:lnTo>
                  <a:pt x="221754" y="1134583"/>
                </a:lnTo>
                <a:lnTo>
                  <a:pt x="256742" y="1163029"/>
                </a:lnTo>
                <a:lnTo>
                  <a:pt x="293688" y="1189010"/>
                </a:lnTo>
                <a:lnTo>
                  <a:pt x="332467" y="1212404"/>
                </a:lnTo>
                <a:lnTo>
                  <a:pt x="372954" y="1233083"/>
                </a:lnTo>
                <a:lnTo>
                  <a:pt x="415026" y="1250925"/>
                </a:lnTo>
                <a:lnTo>
                  <a:pt x="458557" y="1265803"/>
                </a:lnTo>
                <a:lnTo>
                  <a:pt x="503423" y="1277592"/>
                </a:lnTo>
                <a:lnTo>
                  <a:pt x="549499" y="1286168"/>
                </a:lnTo>
                <a:lnTo>
                  <a:pt x="596661" y="1291405"/>
                </a:lnTo>
                <a:lnTo>
                  <a:pt x="644778" y="1293178"/>
                </a:lnTo>
                <a:lnTo>
                  <a:pt x="692901" y="1291405"/>
                </a:lnTo>
                <a:lnTo>
                  <a:pt x="740062" y="1286167"/>
                </a:lnTo>
                <a:lnTo>
                  <a:pt x="786138" y="1277592"/>
                </a:lnTo>
                <a:lnTo>
                  <a:pt x="831003" y="1265802"/>
                </a:lnTo>
                <a:lnTo>
                  <a:pt x="874534" y="1250924"/>
                </a:lnTo>
                <a:lnTo>
                  <a:pt x="916605" y="1233083"/>
                </a:lnTo>
                <a:lnTo>
                  <a:pt x="957092" y="1212403"/>
                </a:lnTo>
                <a:lnTo>
                  <a:pt x="995871" y="1189010"/>
                </a:lnTo>
                <a:lnTo>
                  <a:pt x="1032817" y="1163028"/>
                </a:lnTo>
                <a:lnTo>
                  <a:pt x="1067804" y="1134583"/>
                </a:lnTo>
                <a:lnTo>
                  <a:pt x="1100709" y="1103800"/>
                </a:lnTo>
                <a:lnTo>
                  <a:pt x="1131407" y="1070803"/>
                </a:lnTo>
                <a:lnTo>
                  <a:pt x="1159772" y="1035718"/>
                </a:lnTo>
                <a:lnTo>
                  <a:pt x="1185681" y="998669"/>
                </a:lnTo>
                <a:lnTo>
                  <a:pt x="1209009" y="959783"/>
                </a:lnTo>
                <a:lnTo>
                  <a:pt x="1229631" y="919183"/>
                </a:lnTo>
                <a:lnTo>
                  <a:pt x="1247423" y="876995"/>
                </a:lnTo>
                <a:lnTo>
                  <a:pt x="1262259" y="833343"/>
                </a:lnTo>
                <a:lnTo>
                  <a:pt x="1274015" y="788354"/>
                </a:lnTo>
                <a:lnTo>
                  <a:pt x="1282567" y="742152"/>
                </a:lnTo>
                <a:lnTo>
                  <a:pt x="1287789" y="694861"/>
                </a:lnTo>
                <a:lnTo>
                  <a:pt x="1289557" y="646607"/>
                </a:lnTo>
                <a:lnTo>
                  <a:pt x="1287789" y="598352"/>
                </a:lnTo>
                <a:lnTo>
                  <a:pt x="1282567" y="551059"/>
                </a:lnTo>
                <a:lnTo>
                  <a:pt x="1274015" y="504855"/>
                </a:lnTo>
                <a:lnTo>
                  <a:pt x="1262259" y="459863"/>
                </a:lnTo>
                <a:lnTo>
                  <a:pt x="1247423" y="416210"/>
                </a:lnTo>
                <a:lnTo>
                  <a:pt x="1229631" y="374019"/>
                </a:lnTo>
                <a:lnTo>
                  <a:pt x="1209009" y="333417"/>
                </a:lnTo>
                <a:lnTo>
                  <a:pt x="1185681" y="294528"/>
                </a:lnTo>
                <a:lnTo>
                  <a:pt x="1159772" y="257478"/>
                </a:lnTo>
                <a:lnTo>
                  <a:pt x="1131406" y="222390"/>
                </a:lnTo>
                <a:lnTo>
                  <a:pt x="1100708" y="189391"/>
                </a:lnTo>
                <a:lnTo>
                  <a:pt x="1067803" y="158606"/>
                </a:lnTo>
                <a:lnTo>
                  <a:pt x="1032816" y="130159"/>
                </a:lnTo>
                <a:lnTo>
                  <a:pt x="995870" y="104175"/>
                </a:lnTo>
                <a:lnTo>
                  <a:pt x="957091" y="80780"/>
                </a:lnTo>
                <a:lnTo>
                  <a:pt x="916604" y="60099"/>
                </a:lnTo>
                <a:lnTo>
                  <a:pt x="874532" y="42256"/>
                </a:lnTo>
                <a:lnTo>
                  <a:pt x="831002" y="27377"/>
                </a:lnTo>
                <a:lnTo>
                  <a:pt x="786136" y="15587"/>
                </a:lnTo>
                <a:lnTo>
                  <a:pt x="740061" y="7011"/>
                </a:lnTo>
                <a:lnTo>
                  <a:pt x="692900" y="1773"/>
                </a:lnTo>
                <a:lnTo>
                  <a:pt x="644778" y="0"/>
                </a:lnTo>
                <a:close/>
              </a:path>
            </a:pathLst>
          </a:custGeom>
          <a:solidFill>
            <a:srgbClr val="C1752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611" name="object 90"/>
          <p:cNvSpPr>
            <a:spLocks/>
          </p:cNvSpPr>
          <p:nvPr/>
        </p:nvSpPr>
        <p:spPr bwMode="auto">
          <a:xfrm>
            <a:off x="5535613" y="5459413"/>
            <a:ext cx="1289050" cy="1293812"/>
          </a:xfrm>
          <a:custGeom>
            <a:avLst/>
            <a:gdLst/>
            <a:ahLst/>
            <a:cxnLst>
              <a:cxn ang="0">
                <a:pos x="1768" y="598352"/>
              </a:cxn>
              <a:cxn ang="0">
                <a:pos x="15542" y="504855"/>
              </a:cxn>
              <a:cxn ang="0">
                <a:pos x="42134" y="416210"/>
              </a:cxn>
              <a:cxn ang="0">
                <a:pos x="80548" y="333417"/>
              </a:cxn>
              <a:cxn ang="0">
                <a:pos x="129785" y="257478"/>
              </a:cxn>
              <a:cxn ang="0">
                <a:pos x="188848" y="189391"/>
              </a:cxn>
              <a:cxn ang="0">
                <a:pos x="256741" y="130159"/>
              </a:cxn>
              <a:cxn ang="0">
                <a:pos x="332466" y="80780"/>
              </a:cxn>
              <a:cxn ang="0">
                <a:pos x="415025" y="42256"/>
              </a:cxn>
              <a:cxn ang="0">
                <a:pos x="503421" y="15587"/>
              </a:cxn>
              <a:cxn ang="0">
                <a:pos x="596657" y="1773"/>
              </a:cxn>
              <a:cxn ang="0">
                <a:pos x="692900" y="1773"/>
              </a:cxn>
              <a:cxn ang="0">
                <a:pos x="786136" y="15587"/>
              </a:cxn>
              <a:cxn ang="0">
                <a:pos x="874532" y="42256"/>
              </a:cxn>
              <a:cxn ang="0">
                <a:pos x="957091" y="80780"/>
              </a:cxn>
              <a:cxn ang="0">
                <a:pos x="1032816" y="130159"/>
              </a:cxn>
              <a:cxn ang="0">
                <a:pos x="1100708" y="189391"/>
              </a:cxn>
              <a:cxn ang="0">
                <a:pos x="1159772" y="257478"/>
              </a:cxn>
              <a:cxn ang="0">
                <a:pos x="1209009" y="333417"/>
              </a:cxn>
              <a:cxn ang="0">
                <a:pos x="1247423" y="416210"/>
              </a:cxn>
              <a:cxn ang="0">
                <a:pos x="1274015" y="504855"/>
              </a:cxn>
              <a:cxn ang="0">
                <a:pos x="1287789" y="598352"/>
              </a:cxn>
              <a:cxn ang="0">
                <a:pos x="1287789" y="694861"/>
              </a:cxn>
              <a:cxn ang="0">
                <a:pos x="1274015" y="788354"/>
              </a:cxn>
              <a:cxn ang="0">
                <a:pos x="1247423" y="876995"/>
              </a:cxn>
              <a:cxn ang="0">
                <a:pos x="1209009" y="959783"/>
              </a:cxn>
              <a:cxn ang="0">
                <a:pos x="1159772" y="1035718"/>
              </a:cxn>
              <a:cxn ang="0">
                <a:pos x="1100708" y="1103800"/>
              </a:cxn>
              <a:cxn ang="0">
                <a:pos x="1032816" y="1163029"/>
              </a:cxn>
              <a:cxn ang="0">
                <a:pos x="957091" y="1212404"/>
              </a:cxn>
              <a:cxn ang="0">
                <a:pos x="874532" y="1250925"/>
              </a:cxn>
              <a:cxn ang="0">
                <a:pos x="786136" y="1277592"/>
              </a:cxn>
              <a:cxn ang="0">
                <a:pos x="692900" y="1291405"/>
              </a:cxn>
              <a:cxn ang="0">
                <a:pos x="596657" y="1291405"/>
              </a:cxn>
              <a:cxn ang="0">
                <a:pos x="503421" y="1277592"/>
              </a:cxn>
              <a:cxn ang="0">
                <a:pos x="415025" y="1250924"/>
              </a:cxn>
              <a:cxn ang="0">
                <a:pos x="332466" y="1212403"/>
              </a:cxn>
              <a:cxn ang="0">
                <a:pos x="256741" y="1163028"/>
              </a:cxn>
              <a:cxn ang="0">
                <a:pos x="188848" y="1103800"/>
              </a:cxn>
              <a:cxn ang="0">
                <a:pos x="129785" y="1035718"/>
              </a:cxn>
              <a:cxn ang="0">
                <a:pos x="80548" y="959783"/>
              </a:cxn>
              <a:cxn ang="0">
                <a:pos x="42134" y="876995"/>
              </a:cxn>
              <a:cxn ang="0">
                <a:pos x="15542" y="788354"/>
              </a:cxn>
              <a:cxn ang="0">
                <a:pos x="1768" y="694861"/>
              </a:cxn>
            </a:cxnLst>
            <a:rect l="0" t="0" r="r" b="b"/>
            <a:pathLst>
              <a:path w="1289684" h="1293495">
                <a:moveTo>
                  <a:pt x="0" y="646607"/>
                </a:moveTo>
                <a:lnTo>
                  <a:pt x="1768" y="598352"/>
                </a:lnTo>
                <a:lnTo>
                  <a:pt x="6990" y="551059"/>
                </a:lnTo>
                <a:lnTo>
                  <a:pt x="15542" y="504855"/>
                </a:lnTo>
                <a:lnTo>
                  <a:pt x="27298" y="459863"/>
                </a:lnTo>
                <a:lnTo>
                  <a:pt x="42134" y="416210"/>
                </a:lnTo>
                <a:lnTo>
                  <a:pt x="59926" y="374019"/>
                </a:lnTo>
                <a:lnTo>
                  <a:pt x="80548" y="333417"/>
                </a:lnTo>
                <a:lnTo>
                  <a:pt x="103876" y="294528"/>
                </a:lnTo>
                <a:lnTo>
                  <a:pt x="129785" y="257478"/>
                </a:lnTo>
                <a:lnTo>
                  <a:pt x="158151" y="222390"/>
                </a:lnTo>
                <a:lnTo>
                  <a:pt x="188848" y="189391"/>
                </a:lnTo>
                <a:lnTo>
                  <a:pt x="221754" y="158606"/>
                </a:lnTo>
                <a:lnTo>
                  <a:pt x="256741" y="130159"/>
                </a:lnTo>
                <a:lnTo>
                  <a:pt x="293687" y="104175"/>
                </a:lnTo>
                <a:lnTo>
                  <a:pt x="332466" y="80780"/>
                </a:lnTo>
                <a:lnTo>
                  <a:pt x="372953" y="60099"/>
                </a:lnTo>
                <a:lnTo>
                  <a:pt x="415025" y="42256"/>
                </a:lnTo>
                <a:lnTo>
                  <a:pt x="458555" y="27377"/>
                </a:lnTo>
                <a:lnTo>
                  <a:pt x="503421" y="15587"/>
                </a:lnTo>
                <a:lnTo>
                  <a:pt x="549496" y="7011"/>
                </a:lnTo>
                <a:lnTo>
                  <a:pt x="596657" y="1773"/>
                </a:lnTo>
                <a:lnTo>
                  <a:pt x="644778" y="0"/>
                </a:lnTo>
                <a:lnTo>
                  <a:pt x="692900" y="1773"/>
                </a:lnTo>
                <a:lnTo>
                  <a:pt x="740061" y="7011"/>
                </a:lnTo>
                <a:lnTo>
                  <a:pt x="786136" y="15587"/>
                </a:lnTo>
                <a:lnTo>
                  <a:pt x="831002" y="27377"/>
                </a:lnTo>
                <a:lnTo>
                  <a:pt x="874532" y="42256"/>
                </a:lnTo>
                <a:lnTo>
                  <a:pt x="916604" y="60099"/>
                </a:lnTo>
                <a:lnTo>
                  <a:pt x="957091" y="80780"/>
                </a:lnTo>
                <a:lnTo>
                  <a:pt x="995870" y="104175"/>
                </a:lnTo>
                <a:lnTo>
                  <a:pt x="1032816" y="130159"/>
                </a:lnTo>
                <a:lnTo>
                  <a:pt x="1067803" y="158606"/>
                </a:lnTo>
                <a:lnTo>
                  <a:pt x="1100708" y="189391"/>
                </a:lnTo>
                <a:lnTo>
                  <a:pt x="1131406" y="222390"/>
                </a:lnTo>
                <a:lnTo>
                  <a:pt x="1159772" y="257478"/>
                </a:lnTo>
                <a:lnTo>
                  <a:pt x="1185681" y="294528"/>
                </a:lnTo>
                <a:lnTo>
                  <a:pt x="1209009" y="333417"/>
                </a:lnTo>
                <a:lnTo>
                  <a:pt x="1229631" y="374019"/>
                </a:lnTo>
                <a:lnTo>
                  <a:pt x="1247423" y="416210"/>
                </a:lnTo>
                <a:lnTo>
                  <a:pt x="1262259" y="459863"/>
                </a:lnTo>
                <a:lnTo>
                  <a:pt x="1274015" y="504855"/>
                </a:lnTo>
                <a:lnTo>
                  <a:pt x="1282567" y="551059"/>
                </a:lnTo>
                <a:lnTo>
                  <a:pt x="1287789" y="598352"/>
                </a:lnTo>
                <a:lnTo>
                  <a:pt x="1289557" y="646607"/>
                </a:lnTo>
                <a:lnTo>
                  <a:pt x="1287789" y="694861"/>
                </a:lnTo>
                <a:lnTo>
                  <a:pt x="1282567" y="742152"/>
                </a:lnTo>
                <a:lnTo>
                  <a:pt x="1274015" y="788354"/>
                </a:lnTo>
                <a:lnTo>
                  <a:pt x="1262259" y="833344"/>
                </a:lnTo>
                <a:lnTo>
                  <a:pt x="1247423" y="876995"/>
                </a:lnTo>
                <a:lnTo>
                  <a:pt x="1229631" y="919183"/>
                </a:lnTo>
                <a:lnTo>
                  <a:pt x="1209009" y="959783"/>
                </a:lnTo>
                <a:lnTo>
                  <a:pt x="1185681" y="998670"/>
                </a:lnTo>
                <a:lnTo>
                  <a:pt x="1159772" y="1035718"/>
                </a:lnTo>
                <a:lnTo>
                  <a:pt x="1131406" y="1070803"/>
                </a:lnTo>
                <a:lnTo>
                  <a:pt x="1100708" y="1103800"/>
                </a:lnTo>
                <a:lnTo>
                  <a:pt x="1067803" y="1134583"/>
                </a:lnTo>
                <a:lnTo>
                  <a:pt x="1032816" y="1163029"/>
                </a:lnTo>
                <a:lnTo>
                  <a:pt x="995870" y="1189010"/>
                </a:lnTo>
                <a:lnTo>
                  <a:pt x="957091" y="1212404"/>
                </a:lnTo>
                <a:lnTo>
                  <a:pt x="916604" y="1233083"/>
                </a:lnTo>
                <a:lnTo>
                  <a:pt x="874532" y="1250925"/>
                </a:lnTo>
                <a:lnTo>
                  <a:pt x="831002" y="1265803"/>
                </a:lnTo>
                <a:lnTo>
                  <a:pt x="786136" y="1277592"/>
                </a:lnTo>
                <a:lnTo>
                  <a:pt x="740061" y="1286168"/>
                </a:lnTo>
                <a:lnTo>
                  <a:pt x="692900" y="1291405"/>
                </a:lnTo>
                <a:lnTo>
                  <a:pt x="644778" y="1293178"/>
                </a:lnTo>
                <a:lnTo>
                  <a:pt x="596657" y="1291405"/>
                </a:lnTo>
                <a:lnTo>
                  <a:pt x="549496" y="1286167"/>
                </a:lnTo>
                <a:lnTo>
                  <a:pt x="503421" y="1277592"/>
                </a:lnTo>
                <a:lnTo>
                  <a:pt x="458555" y="1265802"/>
                </a:lnTo>
                <a:lnTo>
                  <a:pt x="415025" y="1250924"/>
                </a:lnTo>
                <a:lnTo>
                  <a:pt x="372953" y="1233083"/>
                </a:lnTo>
                <a:lnTo>
                  <a:pt x="332466" y="1212403"/>
                </a:lnTo>
                <a:lnTo>
                  <a:pt x="293687" y="1189010"/>
                </a:lnTo>
                <a:lnTo>
                  <a:pt x="256741" y="1163028"/>
                </a:lnTo>
                <a:lnTo>
                  <a:pt x="221754" y="1134583"/>
                </a:lnTo>
                <a:lnTo>
                  <a:pt x="188848" y="1103800"/>
                </a:lnTo>
                <a:lnTo>
                  <a:pt x="158151" y="1070803"/>
                </a:lnTo>
                <a:lnTo>
                  <a:pt x="129785" y="1035718"/>
                </a:lnTo>
                <a:lnTo>
                  <a:pt x="103876" y="998669"/>
                </a:lnTo>
                <a:lnTo>
                  <a:pt x="80548" y="959783"/>
                </a:lnTo>
                <a:lnTo>
                  <a:pt x="59926" y="919183"/>
                </a:lnTo>
                <a:lnTo>
                  <a:pt x="42134" y="876995"/>
                </a:lnTo>
                <a:lnTo>
                  <a:pt x="27298" y="833343"/>
                </a:lnTo>
                <a:lnTo>
                  <a:pt x="15542" y="788354"/>
                </a:lnTo>
                <a:lnTo>
                  <a:pt x="6990" y="742152"/>
                </a:lnTo>
                <a:lnTo>
                  <a:pt x="1768" y="694861"/>
                </a:lnTo>
                <a:lnTo>
                  <a:pt x="0" y="646607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1" name="object 91"/>
          <p:cNvSpPr txBox="1"/>
          <p:nvPr/>
        </p:nvSpPr>
        <p:spPr>
          <a:xfrm>
            <a:off x="5426075" y="6016441"/>
            <a:ext cx="1268413" cy="479425"/>
          </a:xfrm>
          <a:prstGeom prst="rect">
            <a:avLst/>
          </a:prstGeom>
        </p:spPr>
        <p:txBody>
          <a:bodyPr wrap="square" lIns="0" tIns="38735" rIns="0" bIns="0">
            <a:spAutoFit/>
          </a:bodyPr>
          <a:lstStyle/>
          <a:p>
            <a:pPr marL="12700" indent="146050" algn="ctr">
              <a:lnSpc>
                <a:spcPts val="1125"/>
              </a:lnSpc>
              <a:spcBef>
                <a:spcPts val="300"/>
              </a:spcBef>
            </a:pPr>
            <a:r>
              <a:rPr lang="ru-RU" sz="1100" dirty="0">
                <a:solidFill>
                  <a:srgbClr val="FFFFFF"/>
                </a:solidFill>
              </a:rPr>
              <a:t>Спорт и  молодежная</a:t>
            </a:r>
            <a:endParaRPr lang="ru-RU" sz="1100" dirty="0"/>
          </a:p>
          <a:p>
            <a:pPr marL="12700" indent="146050" algn="ctr">
              <a:lnSpc>
                <a:spcPts val="1125"/>
              </a:lnSpc>
            </a:pPr>
            <a:r>
              <a:rPr lang="ru-RU" sz="1100" dirty="0">
                <a:solidFill>
                  <a:srgbClr val="FFFFFF"/>
                </a:solidFill>
              </a:rPr>
              <a:t>политика</a:t>
            </a:r>
            <a:endParaRPr lang="ru-RU" sz="1100" dirty="0"/>
          </a:p>
        </p:txBody>
      </p:sp>
      <p:sp>
        <p:nvSpPr>
          <p:cNvPr id="22613" name="object 95"/>
          <p:cNvSpPr>
            <a:spLocks noChangeArrowheads="1"/>
          </p:cNvSpPr>
          <p:nvPr/>
        </p:nvSpPr>
        <p:spPr bwMode="auto">
          <a:xfrm>
            <a:off x="6780213" y="512763"/>
            <a:ext cx="315912" cy="3238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614" name="object 96"/>
          <p:cNvSpPr>
            <a:spLocks noChangeArrowheads="1"/>
          </p:cNvSpPr>
          <p:nvPr/>
        </p:nvSpPr>
        <p:spPr bwMode="auto">
          <a:xfrm>
            <a:off x="6155531" y="574934"/>
            <a:ext cx="1819275" cy="304541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626475"/>
            <a:ext cx="2133600" cy="184150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>
                <a:latin typeface="Arial"/>
                <a:cs typeface="Arial"/>
              </a:rPr>
              <a:t>8</a:t>
            </a:r>
            <a:endParaRPr spc="35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4498" y="1082834"/>
            <a:ext cx="4416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выплачиваемые из бюджета денежные средства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421" y="1082834"/>
            <a:ext cx="4527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поступающие в бюджет денежные средства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6"/>
          <p:cNvSpPr>
            <a:spLocks noChangeArrowheads="1"/>
          </p:cNvSpPr>
          <p:nvPr/>
        </p:nvSpPr>
        <p:spPr bwMode="auto">
          <a:xfrm>
            <a:off x="490538" y="457200"/>
            <a:ext cx="8085137" cy="284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4" name="object 52"/>
          <p:cNvSpPr>
            <a:spLocks noChangeArrowheads="1"/>
          </p:cNvSpPr>
          <p:nvPr/>
        </p:nvSpPr>
        <p:spPr bwMode="auto">
          <a:xfrm>
            <a:off x="279400" y="1295400"/>
            <a:ext cx="4254500" cy="317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013" y="1670050"/>
            <a:ext cx="4402137" cy="9144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местного бюджета на 2021</a:t>
            </a:r>
            <a:r>
              <a:rPr lang="ru-RU" sz="1300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300" spc="-5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</a:t>
            </a:r>
            <a:r>
              <a:rPr lang="ru-RU" sz="1300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 </a:t>
            </a:r>
            <a:r>
              <a:rPr lang="ru-RU" sz="13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3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3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1300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–октябрь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214563" y="2613025"/>
            <a:ext cx="304800" cy="1905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9400" y="2803525"/>
            <a:ext cx="4402138" cy="118745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бюджета, проведение публичных слушаний, утверждение бюджета на </a:t>
            </a:r>
            <a:r>
              <a:rPr lang="ru-RU" sz="13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3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3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13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3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3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3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13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оябрь-декабрь 2020 года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211388" y="3990975"/>
            <a:ext cx="307975" cy="1905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8925" y="4181475"/>
            <a:ext cx="4402138" cy="598488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  <a:buSzPct val="90000"/>
              <a:tabLst>
                <a:tab pos="98425" algn="l"/>
              </a:tabLst>
              <a:defRPr/>
            </a:pP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 2021 году</a:t>
            </a:r>
          </a:p>
          <a:p>
            <a:pPr algn="ctr" fontAlgn="auto">
              <a:spcBef>
                <a:spcPts val="95"/>
              </a:spcBef>
              <a:spcAft>
                <a:spcPts val="0"/>
              </a:spcAft>
              <a:buSzPct val="90000"/>
              <a:tabLst>
                <a:tab pos="98425" algn="l"/>
              </a:tabLs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–декабрь 2021г.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222500" y="4800600"/>
            <a:ext cx="366713" cy="227013"/>
          </a:xfrm>
          <a:prstGeom prst="downArrow">
            <a:avLst>
              <a:gd name="adj1" fmla="val 50000"/>
              <a:gd name="adj2" fmla="val 523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8249" y="5037200"/>
            <a:ext cx="4383156" cy="22098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составление отчета об исполнении местного бюджета, его утверждение: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13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экономики и финансов </a:t>
            </a:r>
            <a:r>
              <a:rPr lang="ru-RU" sz="1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 </a:t>
            </a:r>
            <a:r>
              <a:rPr lang="ru-RU" sz="13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300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нварь </a:t>
            </a:r>
            <a:r>
              <a:rPr lang="ru-RU" sz="13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февраль </a:t>
            </a:r>
            <a:r>
              <a:rPr lang="ru-RU" sz="1300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  <a:endParaRPr lang="ru-RU" sz="1300" spc="-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 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слушаний </a:t>
            </a:r>
            <a:r>
              <a:rPr lang="ru-RU" sz="1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исполнению 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ассмотрение 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</a:t>
            </a:r>
            <a:r>
              <a:rPr lang="ru-RU" sz="13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</a:t>
            </a:r>
            <a:r>
              <a:rPr lang="ru-RU" sz="1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 </a:t>
            </a:r>
            <a:r>
              <a:rPr lang="ru-RU" sz="1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3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3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3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 2021 года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185988" y="7246938"/>
            <a:ext cx="365125" cy="2206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3382" y="7458074"/>
            <a:ext cx="4335462" cy="77152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финансового контроля.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течение 2021 года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4" name="object 55"/>
          <p:cNvSpPr>
            <a:spLocks noChangeArrowheads="1"/>
          </p:cNvSpPr>
          <p:nvPr/>
        </p:nvSpPr>
        <p:spPr bwMode="auto">
          <a:xfrm>
            <a:off x="4950563" y="1871662"/>
            <a:ext cx="3940175" cy="5111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6" name="object 53"/>
          <p:cNvSpPr>
            <a:spLocks noChangeArrowheads="1"/>
          </p:cNvSpPr>
          <p:nvPr/>
        </p:nvSpPr>
        <p:spPr bwMode="auto">
          <a:xfrm>
            <a:off x="5090077" y="5504563"/>
            <a:ext cx="3213100" cy="23002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90077" y="2584450"/>
            <a:ext cx="37935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Исполнительно-распорядительные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муниципальных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банк Российской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муниципального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распорядители (распорядители) бюджетных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администраторы (администраторы) доходов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администраторы (администраторы) источников финансирования дефицита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>
            <a:spLocks noGrp="1"/>
          </p:cNvSpPr>
          <p:nvPr>
            <p:ph type="sldNum" sz="quarter" idx="12"/>
          </p:nvPr>
        </p:nvSpPr>
        <p:spPr>
          <a:xfrm>
            <a:off x="6553200" y="8580051"/>
            <a:ext cx="2133600" cy="276999"/>
          </a:xfrm>
        </p:spPr>
        <p:txBody>
          <a:bodyPr rtlCol="0">
            <a:spAutoFit/>
          </a:bodyPr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5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5830</TotalTime>
  <Words>5058</Words>
  <Application>Microsoft Office PowerPoint</Application>
  <PresentationFormat>Произвольный</PresentationFormat>
  <Paragraphs>1190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уровень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userpc</dc:creator>
  <cp:lastModifiedBy>galkina</cp:lastModifiedBy>
  <cp:revision>396</cp:revision>
  <cp:lastPrinted>2020-11-26T09:47:09Z</cp:lastPrinted>
  <dcterms:created xsi:type="dcterms:W3CDTF">2019-11-29T03:54:50Z</dcterms:created>
  <dcterms:modified xsi:type="dcterms:W3CDTF">2021-04-12T14:17:49Z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2019-11-29T00:00:00Z</vt:filetime>
  </property>
</Properties>
</file>